
<file path=[Content_Types].xml><?xml version="1.0" encoding="utf-8"?>
<Types xmlns="http://schemas.openxmlformats.org/package/2006/content-types">
  <Default Extension="xml" ContentType="application/xml"/>
  <Default Extension="wmv" ContentType="video/unknown"/>
  <Default Extension="jpeg" ContentType="image/jpeg"/>
  <Default Extension="rels" ContentType="application/vnd.openxmlformats-package.relationships+xml"/>
  <Default Extension="mp4"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9" r:id="rId1"/>
  </p:sldMasterIdLst>
  <p:notesMasterIdLst>
    <p:notesMasterId r:id="rId11"/>
  </p:notesMasterIdLst>
  <p:sldIdLst>
    <p:sldId id="256" r:id="rId2"/>
    <p:sldId id="286" r:id="rId3"/>
    <p:sldId id="282" r:id="rId4"/>
    <p:sldId id="287" r:id="rId5"/>
    <p:sldId id="288" r:id="rId6"/>
    <p:sldId id="285" r:id="rId7"/>
    <p:sldId id="260" r:id="rId8"/>
    <p:sldId id="280" r:id="rId9"/>
    <p:sldId id="274" r:id="rId10"/>
  </p:sldIdLst>
  <p:sldSz cx="9144000" cy="6858000" type="screen4x3"/>
  <p:notesSz cx="7023100" cy="9309100"/>
  <p:defaultTextStyle>
    <a:defPPr>
      <a:defRPr lang="en-US"/>
    </a:defPPr>
    <a:lvl1pPr algn="ctr" rtl="0" fontAlgn="base">
      <a:spcBef>
        <a:spcPct val="0"/>
      </a:spcBef>
      <a:spcAft>
        <a:spcPct val="0"/>
      </a:spcAft>
      <a:defRPr sz="1400" kern="1200">
        <a:solidFill>
          <a:schemeClr val="tx1"/>
        </a:solidFill>
        <a:latin typeface="Xerox Sans" pitchFamily="50" charset="0"/>
        <a:ea typeface="Geneva" charset="-128"/>
        <a:cs typeface="+mn-cs"/>
      </a:defRPr>
    </a:lvl1pPr>
    <a:lvl2pPr marL="457200" algn="ctr" rtl="0" fontAlgn="base">
      <a:spcBef>
        <a:spcPct val="0"/>
      </a:spcBef>
      <a:spcAft>
        <a:spcPct val="0"/>
      </a:spcAft>
      <a:defRPr sz="1400" kern="1200">
        <a:solidFill>
          <a:schemeClr val="tx1"/>
        </a:solidFill>
        <a:latin typeface="Xerox Sans" pitchFamily="50" charset="0"/>
        <a:ea typeface="Geneva" charset="-128"/>
        <a:cs typeface="+mn-cs"/>
      </a:defRPr>
    </a:lvl2pPr>
    <a:lvl3pPr marL="914400" algn="ctr" rtl="0" fontAlgn="base">
      <a:spcBef>
        <a:spcPct val="0"/>
      </a:spcBef>
      <a:spcAft>
        <a:spcPct val="0"/>
      </a:spcAft>
      <a:defRPr sz="1400" kern="1200">
        <a:solidFill>
          <a:schemeClr val="tx1"/>
        </a:solidFill>
        <a:latin typeface="Xerox Sans" pitchFamily="50" charset="0"/>
        <a:ea typeface="Geneva" charset="-128"/>
        <a:cs typeface="+mn-cs"/>
      </a:defRPr>
    </a:lvl3pPr>
    <a:lvl4pPr marL="1371600" algn="ctr" rtl="0" fontAlgn="base">
      <a:spcBef>
        <a:spcPct val="0"/>
      </a:spcBef>
      <a:spcAft>
        <a:spcPct val="0"/>
      </a:spcAft>
      <a:defRPr sz="1400" kern="1200">
        <a:solidFill>
          <a:schemeClr val="tx1"/>
        </a:solidFill>
        <a:latin typeface="Xerox Sans" pitchFamily="50" charset="0"/>
        <a:ea typeface="Geneva" charset="-128"/>
        <a:cs typeface="+mn-cs"/>
      </a:defRPr>
    </a:lvl4pPr>
    <a:lvl5pPr marL="1828800" algn="ctr" rtl="0" fontAlgn="base">
      <a:spcBef>
        <a:spcPct val="0"/>
      </a:spcBef>
      <a:spcAft>
        <a:spcPct val="0"/>
      </a:spcAft>
      <a:defRPr sz="1400" kern="1200">
        <a:solidFill>
          <a:schemeClr val="tx1"/>
        </a:solidFill>
        <a:latin typeface="Xerox Sans" pitchFamily="50" charset="0"/>
        <a:ea typeface="Geneva" charset="-128"/>
        <a:cs typeface="+mn-cs"/>
      </a:defRPr>
    </a:lvl5pPr>
    <a:lvl6pPr marL="2286000" algn="l" defTabSz="914400" rtl="0" eaLnBrk="1" latinLnBrk="0" hangingPunct="1">
      <a:defRPr sz="1400" kern="1200">
        <a:solidFill>
          <a:schemeClr val="tx1"/>
        </a:solidFill>
        <a:latin typeface="Xerox Sans" pitchFamily="50" charset="0"/>
        <a:ea typeface="Geneva" charset="-128"/>
        <a:cs typeface="+mn-cs"/>
      </a:defRPr>
    </a:lvl6pPr>
    <a:lvl7pPr marL="2743200" algn="l" defTabSz="914400" rtl="0" eaLnBrk="1" latinLnBrk="0" hangingPunct="1">
      <a:defRPr sz="1400" kern="1200">
        <a:solidFill>
          <a:schemeClr val="tx1"/>
        </a:solidFill>
        <a:latin typeface="Xerox Sans" pitchFamily="50" charset="0"/>
        <a:ea typeface="Geneva" charset="-128"/>
        <a:cs typeface="+mn-cs"/>
      </a:defRPr>
    </a:lvl7pPr>
    <a:lvl8pPr marL="3200400" algn="l" defTabSz="914400" rtl="0" eaLnBrk="1" latinLnBrk="0" hangingPunct="1">
      <a:defRPr sz="1400" kern="1200">
        <a:solidFill>
          <a:schemeClr val="tx1"/>
        </a:solidFill>
        <a:latin typeface="Xerox Sans" pitchFamily="50" charset="0"/>
        <a:ea typeface="Geneva" charset="-128"/>
        <a:cs typeface="+mn-cs"/>
      </a:defRPr>
    </a:lvl8pPr>
    <a:lvl9pPr marL="3657600" algn="l" defTabSz="914400" rtl="0" eaLnBrk="1" latinLnBrk="0" hangingPunct="1">
      <a:defRPr sz="1400" kern="1200">
        <a:solidFill>
          <a:schemeClr val="tx1"/>
        </a:solidFill>
        <a:latin typeface="Xerox Sans" pitchFamily="50" charset="0"/>
        <a:ea typeface="Geneva"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93C7"/>
    <a:srgbClr val="E64BA2"/>
    <a:srgbClr val="E1BEDA"/>
    <a:srgbClr val="C37CB5"/>
    <a:srgbClr val="663300"/>
    <a:srgbClr val="FF0000"/>
    <a:srgbClr val="00CC00"/>
    <a:srgbClr val="F48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1" autoAdjust="0"/>
    <p:restoredTop sz="63471" autoAdjust="0"/>
  </p:normalViewPr>
  <p:slideViewPr>
    <p:cSldViewPr>
      <p:cViewPr>
        <p:scale>
          <a:sx n="100" d="100"/>
          <a:sy n="100" d="100"/>
        </p:scale>
        <p:origin x="-1192"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22" d="100"/>
          <a:sy n="122" d="100"/>
        </p:scale>
        <p:origin x="-3920"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a:defRPr sz="1200">
                <a:latin typeface="Arial"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8275"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a:defRPr sz="1200">
                <a:latin typeface="Arial" charset="0"/>
                <a:ea typeface="+mn-ea"/>
                <a:cs typeface="+mn-cs"/>
              </a:defRPr>
            </a:lvl1pPr>
          </a:lstStyle>
          <a:p>
            <a:pPr>
              <a:defRPr/>
            </a:pPr>
            <a:endParaRPr lang="en-US"/>
          </a:p>
        </p:txBody>
      </p:sp>
      <p:sp>
        <p:nvSpPr>
          <p:cNvPr id="11268"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1675" y="4421188"/>
            <a:ext cx="56197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a:defRPr sz="1200">
                <a:latin typeface="Arial"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8275"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a:defRPr sz="1200">
                <a:latin typeface="Arial" pitchFamily="34" charset="0"/>
              </a:defRPr>
            </a:lvl1pPr>
          </a:lstStyle>
          <a:p>
            <a:pPr>
              <a:defRPr/>
            </a:pPr>
            <a:fld id="{30A289A0-7A33-4BE6-BAF1-346908691BE8}" type="slidenum">
              <a:rPr lang="en-US"/>
              <a:pPr>
                <a:defRPr/>
              </a:pPr>
              <a:t>‹#›</a:t>
            </a:fld>
            <a:endParaRPr lang="en-US"/>
          </a:p>
        </p:txBody>
      </p:sp>
    </p:spTree>
    <p:extLst>
      <p:ext uri="{BB962C8B-B14F-4D97-AF65-F5344CB8AC3E}">
        <p14:creationId xmlns:p14="http://schemas.microsoft.com/office/powerpoint/2010/main" val="20433063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Geneva" charset="-128"/>
        <a:cs typeface="Geneva" charset="-128"/>
      </a:defRPr>
    </a:lvl1pPr>
    <a:lvl2pPr marL="457200" algn="l" rtl="0" eaLnBrk="0" fontAlgn="base" hangingPunct="0">
      <a:spcBef>
        <a:spcPct val="30000"/>
      </a:spcBef>
      <a:spcAft>
        <a:spcPct val="0"/>
      </a:spcAft>
      <a:defRPr sz="1200" kern="1200">
        <a:solidFill>
          <a:schemeClr val="tx1"/>
        </a:solidFill>
        <a:latin typeface="Arial" charset="0"/>
        <a:ea typeface="Geneva"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Geneva" charset="-128"/>
        <a:cs typeface="ヒラギノ角ゴ Pro W3" charset="-128"/>
      </a:defRPr>
    </a:lvl3pPr>
    <a:lvl4pPr marL="1371600" algn="l" rtl="0" eaLnBrk="0" fontAlgn="base" hangingPunct="0">
      <a:spcBef>
        <a:spcPct val="30000"/>
      </a:spcBef>
      <a:spcAft>
        <a:spcPct val="0"/>
      </a:spcAft>
      <a:defRPr sz="1200" kern="1200">
        <a:solidFill>
          <a:schemeClr val="tx1"/>
        </a:solidFill>
        <a:latin typeface="Arial" charset="0"/>
        <a:ea typeface="Geneva" charset="-128"/>
        <a:cs typeface="ヒラギノ角ゴ Pro W3" charset="-128"/>
      </a:defRPr>
    </a:lvl4pPr>
    <a:lvl5pPr marL="1828800" algn="l" rtl="0" eaLnBrk="0" fontAlgn="base" hangingPunct="0">
      <a:spcBef>
        <a:spcPct val="30000"/>
      </a:spcBef>
      <a:spcAft>
        <a:spcPct val="0"/>
      </a:spcAft>
      <a:defRPr sz="1200" kern="1200">
        <a:solidFill>
          <a:schemeClr val="tx1"/>
        </a:solidFill>
        <a:latin typeface="Arial" charset="0"/>
        <a:ea typeface="Geneva" charset="-128"/>
        <a:cs typeface="ヒラギノ角ゴ Pro W3"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65138" eaLnBrk="1" hangingPunct="1">
              <a:spcBef>
                <a:spcPct val="0"/>
              </a:spcBef>
            </a:pPr>
            <a:r>
              <a:rPr lang="en-US" smtClean="0">
                <a:latin typeface="Arial" pitchFamily="34" charset="0"/>
              </a:rPr>
              <a:t>Today we are excited to talk with you about one of the most powerful tools to help you grow your business. </a:t>
            </a:r>
          </a:p>
          <a:p>
            <a:pPr defTabSz="465138" eaLnBrk="1" hangingPunct="1">
              <a:spcBef>
                <a:spcPct val="0"/>
              </a:spcBef>
            </a:pPr>
            <a:endParaRPr lang="en-US" smtClean="0">
              <a:latin typeface="Arial" pitchFamily="34" charset="0"/>
            </a:endParaRPr>
          </a:p>
          <a:p>
            <a:pPr defTabSz="465138" eaLnBrk="1" hangingPunct="1">
              <a:spcBef>
                <a:spcPct val="0"/>
              </a:spcBef>
            </a:pPr>
            <a:r>
              <a:rPr lang="en-US" smtClean="0">
                <a:latin typeface="Arial" pitchFamily="34" charset="0"/>
              </a:rPr>
              <a:t>Color. </a:t>
            </a:r>
          </a:p>
          <a:p>
            <a:pPr defTabSz="465138" eaLnBrk="1" hangingPunct="1">
              <a:spcBef>
                <a:spcPct val="0"/>
              </a:spcBef>
            </a:pPr>
            <a:endParaRPr lang="en-US" smtClean="0">
              <a:latin typeface="Arial" pitchFamily="34" charset="0"/>
            </a:endParaRPr>
          </a:p>
          <a:p>
            <a:pPr defTabSz="465138" eaLnBrk="1" hangingPunct="1">
              <a:spcBef>
                <a:spcPct val="0"/>
              </a:spcBef>
            </a:pPr>
            <a:r>
              <a:rPr lang="en-US" smtClean="0">
                <a:latin typeface="Arial" pitchFamily="34" charset="0"/>
              </a:rPr>
              <a:t>For the few minutes we’d like to you the Xerox Confident Color solution—a collection of technology, innovations, and services that provide an ideal solution to let you meet your customers needs for high-quality, high-value color. </a:t>
            </a:r>
          </a:p>
          <a:p>
            <a:pPr defTabSz="465138" eaLnBrk="1" hangingPunct="1"/>
            <a:endParaRPr lang="en-US" smtClean="0">
              <a:latin typeface="Arial" pitchFamily="34" charset="0"/>
            </a:endParaRPr>
          </a:p>
          <a:p>
            <a:pPr defTabSz="465138" eaLnBrk="1" hangingPunct="1"/>
            <a:endParaRPr lang="en-US" smtClean="0">
              <a:latin typeface="Arial" pitchFamily="34" charset="0"/>
            </a:endParaRP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eaLnBrk="1" hangingPunct="1"/>
            <a:fld id="{29B05F85-CFEA-47E0-B2DB-EB1CF894D2C4}" type="slidenum">
              <a:rPr lang="en-US" sz="1200" smtClean="0">
                <a:latin typeface="Arial" pitchFamily="34" charset="0"/>
              </a:rPr>
              <a:pPr eaLnBrk="1" hangingPunct="1"/>
              <a:t>1</a:t>
            </a:fld>
            <a:endParaRPr lang="en-US" sz="120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p>
            <a:fld id="{EED4CFA6-AB34-4199-BD07-6457C6EEF400}" type="slidenum">
              <a:rPr lang="en-US" smtClean="0">
                <a:solidFill>
                  <a:srgbClr val="800080"/>
                </a:solidFill>
                <a:latin typeface="Arial" pitchFamily="34" charset="0"/>
              </a:rPr>
              <a:pPr/>
              <a:t>2</a:t>
            </a:fld>
            <a:endParaRPr lang="en-US" dirty="0" smtClean="0">
              <a:solidFill>
                <a:srgbClr val="800080"/>
              </a:solidFill>
              <a:latin typeface="Arial" pitchFamily="34"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p:spPr>
        <p:txBody>
          <a:bodyPr/>
          <a:lstStyle/>
          <a:p>
            <a:r>
              <a:rPr lang="en-US" dirty="0" smtClean="0">
                <a:latin typeface="Arial" pitchFamily="34" charset="0"/>
              </a:rPr>
              <a:t>In Xerox Production, we are Ready for Real Business.  We are going to help our customers focus on what matters most which is achieving their business objectives, whether they are delighting your customers, producing more jobs, reducing their costs, or growing their business.  And we are a partner committed to helping them succeed every step of the way. </a:t>
            </a:r>
          </a:p>
          <a:p>
            <a:endParaRPr lang="en-US" dirty="0" smtClean="0">
              <a:latin typeface="Arial"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pitchFamily="34" charset="0"/>
              </a:rPr>
              <a:t>It’s not about selling them something and then walking away and saying good luck, we there truly to help them focus on their business so they can succeed, and its not just on a single</a:t>
            </a:r>
            <a:r>
              <a:rPr lang="en-US" baseline="0" dirty="0" smtClean="0">
                <a:latin typeface="Arial" pitchFamily="34" charset="0"/>
              </a:rPr>
              <a:t> </a:t>
            </a:r>
            <a:r>
              <a:rPr lang="en-US" dirty="0" smtClean="0">
                <a:latin typeface="Arial" pitchFamily="34" charset="0"/>
              </a:rPr>
              <a:t>transaction, it’s every step of that journey.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latin typeface="Arial"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pitchFamily="34" charset="0"/>
              </a:rPr>
              <a:t>One of our strengths is to go the extra yard for our customers, we are empathetic, and we want to help.</a:t>
            </a:r>
          </a:p>
          <a:p>
            <a:endParaRPr lang="en-US" dirty="0" smtClean="0">
              <a:latin typeface="Arial" pitchFamily="34" charset="0"/>
            </a:endParaRPr>
          </a:p>
          <a:p>
            <a:r>
              <a:rPr lang="en-US" dirty="0" smtClean="0">
                <a:latin typeface="Arial" pitchFamily="34" charset="0"/>
              </a:rPr>
              <a:t>These are the guiding principles of our most successful reps – this is how they interact all the time…</a:t>
            </a:r>
          </a:p>
          <a:p>
            <a:pPr>
              <a:buFontTx/>
              <a:buChar char="•"/>
            </a:pPr>
            <a:endParaRPr lang="en-US" dirty="0" smtClean="0">
              <a:latin typeface="Arial" pitchFamily="34" charset="0"/>
            </a:endParaRPr>
          </a:p>
          <a:p>
            <a:r>
              <a:rPr lang="en-US" dirty="0" smtClean="0">
                <a:latin typeface="Arial" pitchFamily="34" charset="0"/>
              </a:rP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spcBef>
                <a:spcPct val="0"/>
              </a:spcBef>
            </a:pPr>
            <a:endParaRPr lang="en-US" dirty="0" smtClean="0"/>
          </a:p>
        </p:txBody>
      </p:sp>
      <p:sp>
        <p:nvSpPr>
          <p:cNvPr id="4" name="Slide Number Placeholder 3"/>
          <p:cNvSpPr>
            <a:spLocks noGrp="1"/>
          </p:cNvSpPr>
          <p:nvPr>
            <p:ph type="sldNum" sz="quarter" idx="10"/>
          </p:nvPr>
        </p:nvSpPr>
        <p:spPr/>
        <p:txBody>
          <a:bodyPr/>
          <a:lstStyle/>
          <a:p>
            <a:fld id="{4FD8BB2E-42D1-4EB8-B8CB-68D1A73664B8}" type="slidenum">
              <a:rPr lang="en-US" smtClean="0"/>
              <a:pPr/>
              <a:t>3</a:t>
            </a:fld>
            <a:endParaRPr lang="en-US"/>
          </a:p>
        </p:txBody>
      </p:sp>
    </p:spTree>
    <p:extLst>
      <p:ext uri="{BB962C8B-B14F-4D97-AF65-F5344CB8AC3E}">
        <p14:creationId xmlns:p14="http://schemas.microsoft.com/office/powerpoint/2010/main" val="3603175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spcBef>
                <a:spcPct val="0"/>
              </a:spcBef>
            </a:pPr>
            <a:endParaRPr lang="en-US" dirty="0" smtClean="0"/>
          </a:p>
        </p:txBody>
      </p:sp>
      <p:sp>
        <p:nvSpPr>
          <p:cNvPr id="4" name="Slide Number Placeholder 3"/>
          <p:cNvSpPr>
            <a:spLocks noGrp="1"/>
          </p:cNvSpPr>
          <p:nvPr>
            <p:ph type="sldNum" sz="quarter" idx="10"/>
          </p:nvPr>
        </p:nvSpPr>
        <p:spPr/>
        <p:txBody>
          <a:bodyPr/>
          <a:lstStyle/>
          <a:p>
            <a:fld id="{4FD8BB2E-42D1-4EB8-B8CB-68D1A73664B8}" type="slidenum">
              <a:rPr lang="en-US" smtClean="0"/>
              <a:pPr/>
              <a:t>4</a:t>
            </a:fld>
            <a:endParaRPr lang="en-US"/>
          </a:p>
        </p:txBody>
      </p:sp>
    </p:spTree>
    <p:extLst>
      <p:ext uri="{BB962C8B-B14F-4D97-AF65-F5344CB8AC3E}">
        <p14:creationId xmlns:p14="http://schemas.microsoft.com/office/powerpoint/2010/main" val="3603175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rPr>
              <a:t>From the Xerox Color 550/560 Printer to the Xerox iGen4 Press, we offer a range of color printers and presses that represent the broadest color portfolio in the industry. And each has built-in color management technologies that allow you to produce consistently exceptional color, high-value applications and correspondingly high levels of customer satisfaction. Moreover, all production presses meet FOGRA VPS certification. </a:t>
            </a:r>
          </a:p>
          <a:p>
            <a:pPr eaLnBrk="1" hangingPunct="1"/>
            <a:endParaRPr lang="en-US" smtClean="0">
              <a:latin typeface="Arial" pitchFamily="34" charset="0"/>
            </a:endParaRPr>
          </a:p>
          <a:p>
            <a:pPr eaLnBrk="1" hangingPunct="1"/>
            <a:r>
              <a:rPr lang="en-US" smtClean="0">
                <a:latin typeface="Arial" pitchFamily="34" charset="0"/>
              </a:rPr>
              <a:t>To achieve the finest color on any and all of those presses, Xerox Confident Color offers a range of print servers—our own FreeFlow Print Server and choices from EFI and Creo, two of the leading names in the color industry. All are designed to deliver simple color management, but we offer a variety so there is always a choice that easily integrates into your existing workflow and production equipment. It’s the chief characteristic of Xerox Confident Color—flexibility to help you satisfy all of your customers’ demands for fast, repeatable, saleable color. </a:t>
            </a:r>
          </a:p>
          <a:p>
            <a:pPr eaLnBrk="1" hangingPunct="1"/>
            <a:endParaRPr lang="en-US" smtClean="0">
              <a:latin typeface="Arial" pitchFamily="34" charset="0"/>
            </a:endParaRPr>
          </a:p>
        </p:txBody>
      </p:sp>
      <p:sp>
        <p:nvSpPr>
          <p:cNvPr id="14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eaLnBrk="1" hangingPunct="1"/>
            <a:fld id="{8A053085-E502-4045-A58E-F5FF8ACB266B}" type="slidenum">
              <a:rPr lang="en-US" sz="1200" smtClean="0">
                <a:latin typeface="Arial" pitchFamily="34" charset="0"/>
              </a:rPr>
              <a:pPr eaLnBrk="1" hangingPunct="1"/>
              <a:t>7</a:t>
            </a:fld>
            <a:endParaRPr lang="en-US" sz="120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xfrm>
            <a:off x="701675" y="4421188"/>
            <a:ext cx="6321425" cy="48879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smtClean="0">
                <a:latin typeface="Arial" pitchFamily="34" charset="0"/>
              </a:rPr>
              <a:t>We’ve just talked about a wide range of components that fall under the Xerox Confident Color umbrella. Now let’s look at how they can work together in a real-life scenario.</a:t>
            </a:r>
            <a:br>
              <a:rPr lang="en-US" sz="1000" smtClean="0">
                <a:latin typeface="Arial" pitchFamily="34" charset="0"/>
              </a:rPr>
            </a:br>
            <a:endParaRPr lang="en-US" sz="1000" smtClean="0">
              <a:latin typeface="Arial" pitchFamily="34" charset="0"/>
            </a:endParaRPr>
          </a:p>
          <a:p>
            <a:pPr eaLnBrk="1" hangingPunct="1"/>
            <a:r>
              <a:rPr lang="en-US" sz="1000" smtClean="0">
                <a:latin typeface="Arial" pitchFamily="34" charset="0"/>
              </a:rPr>
              <a:t>Envision a situation where your customer comes to you with a print job that is the next campaign in a series that they printed with you last month. It consists of personalized direct mail pieces and leave-behind brochures printed in large quantities.  They have to match each other and they have to match the jobs you printed previously. </a:t>
            </a:r>
            <a:br>
              <a:rPr lang="en-US" sz="1000" smtClean="0">
                <a:latin typeface="Arial" pitchFamily="34" charset="0"/>
              </a:rPr>
            </a:br>
            <a:endParaRPr lang="en-US" sz="1000" smtClean="0">
              <a:latin typeface="Arial" pitchFamily="34" charset="0"/>
            </a:endParaRPr>
          </a:p>
          <a:p>
            <a:pPr eaLnBrk="1" hangingPunct="1"/>
            <a:r>
              <a:rPr lang="en-US" sz="1000" smtClean="0">
                <a:latin typeface="Arial" pitchFamily="34" charset="0"/>
              </a:rPr>
              <a:t>Xerox Confident Color is designed for exactly this scenario, perfectly suited to not only give you outstanding color, but color that is consistent from job to job, shift to shift, and press to press. </a:t>
            </a:r>
            <a:br>
              <a:rPr lang="en-US" sz="1000" smtClean="0">
                <a:latin typeface="Arial" pitchFamily="34" charset="0"/>
              </a:rPr>
            </a:br>
            <a:endParaRPr lang="en-US" sz="1000" smtClean="0">
              <a:latin typeface="Arial" pitchFamily="34" charset="0"/>
            </a:endParaRPr>
          </a:p>
          <a:p>
            <a:pPr eaLnBrk="1" hangingPunct="1"/>
            <a:r>
              <a:rPr lang="en-US" sz="1000" smtClean="0">
                <a:latin typeface="Arial" pitchFamily="34" charset="0"/>
              </a:rPr>
              <a:t>The ability to do so starts with automated color calibration to ensure your Xerox color press is ready to produce the color jobs that exactly meet PANTONE standards for your client’s brand colors. Xerox Confident Color ensures that the press is ready—quickly and automatically, freeing your press operator to ready the job to make its way through the shop. </a:t>
            </a:r>
            <a:br>
              <a:rPr lang="en-US" sz="1000" smtClean="0">
                <a:latin typeface="Arial" pitchFamily="34" charset="0"/>
              </a:rPr>
            </a:br>
            <a:endParaRPr lang="en-US" sz="1000" smtClean="0">
              <a:latin typeface="Arial" pitchFamily="34" charset="0"/>
            </a:endParaRPr>
          </a:p>
          <a:p>
            <a:pPr eaLnBrk="1" hangingPunct="1"/>
            <a:r>
              <a:rPr lang="en-US" sz="1000" smtClean="0">
                <a:latin typeface="Arial" pitchFamily="34" charset="0"/>
              </a:rPr>
              <a:t>But it isn’t the only one. With lots of jobs in the queue, you decide to print portions on your Xerox digital color press, some on a Canon color printer, and the brochures on an offset press because of the larger quantities required. Typically that might be a recipe for color that looks different from piece to piece. But Xerox Confident Color and our partnership with CGS-ORIS makes certain that the color is consistent across every color press on your shop floor. Without rework or waste, the piece that rolls off the Xerox press at 8:01 matches the one that prints two hours later—and the piece that prints on your offset press. </a:t>
            </a:r>
            <a:br>
              <a:rPr lang="en-US" sz="1000" smtClean="0">
                <a:latin typeface="Arial" pitchFamily="34" charset="0"/>
              </a:rPr>
            </a:br>
            <a:endParaRPr lang="en-US" sz="1000" smtClean="0">
              <a:latin typeface="Arial" pitchFamily="34" charset="0"/>
            </a:endParaRPr>
          </a:p>
          <a:p>
            <a:pPr eaLnBrk="1" hangingPunct="1"/>
            <a:r>
              <a:rPr lang="en-US" sz="1000" smtClean="0">
                <a:latin typeface="Arial" pitchFamily="34" charset="0"/>
              </a:rPr>
              <a:t>Overseeing it all is your G7 Master, certified by a Xerox G7 Master to assure you get the optimal color from all of your equipment, regardless of its type. In fact, your G7 certification is the reason this customer brought you her business—because she was confident that she would get the color she expected. </a:t>
            </a:r>
            <a:br>
              <a:rPr lang="en-US" sz="1000" smtClean="0">
                <a:latin typeface="Arial" pitchFamily="34" charset="0"/>
              </a:rPr>
            </a:br>
            <a:endParaRPr lang="en-US" sz="1000" smtClean="0">
              <a:latin typeface="Arial" pitchFamily="34" charset="0"/>
            </a:endParaRPr>
          </a:p>
          <a:p>
            <a:pPr eaLnBrk="1" hangingPunct="1"/>
            <a:r>
              <a:rPr lang="en-US" sz="1000" smtClean="0">
                <a:latin typeface="Arial" pitchFamily="34" charset="0"/>
              </a:rPr>
              <a:t>And you were confident you could supply it.   </a:t>
            </a:r>
          </a:p>
          <a:p>
            <a:pPr eaLnBrk="1" hangingPunct="1"/>
            <a:endParaRPr lang="en-US" sz="1000" smtClean="0">
              <a:latin typeface="Arial" pitchFamily="34" charset="0"/>
            </a:endParaRPr>
          </a:p>
          <a:p>
            <a:pPr eaLnBrk="1" hangingPunct="1"/>
            <a:endParaRPr lang="en-US" sz="1000" smtClean="0">
              <a:latin typeface="Arial" pitchFamily="34" charset="0"/>
            </a:endParaRPr>
          </a:p>
          <a:p>
            <a:pPr eaLnBrk="1" hangingPunct="1"/>
            <a:endParaRPr lang="en-US" sz="1000" smtClean="0">
              <a:latin typeface="Arial" pitchFamily="34" charset="0"/>
            </a:endParaRPr>
          </a:p>
        </p:txBody>
      </p:sp>
      <p:sp>
        <p:nvSpPr>
          <p:cNvPr id="17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eaLnBrk="1" hangingPunct="1"/>
            <a:fld id="{9AF081A1-C709-4F35-9529-B499D342CF70}" type="slidenum">
              <a:rPr lang="en-US" sz="1200" smtClean="0">
                <a:latin typeface="Arial" pitchFamily="34" charset="0"/>
              </a:rPr>
              <a:pPr eaLnBrk="1" hangingPunct="1"/>
              <a:t>8</a:t>
            </a:fld>
            <a:endParaRPr lang="en-US" sz="1200"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eaLnBrk="1" hangingPunct="1"/>
            <a:fld id="{4CEB9ED5-CB9E-48DD-B321-E93B4AE519D7}" type="slidenum">
              <a:rPr lang="en-US" sz="1200" smtClean="0">
                <a:latin typeface="Arial" pitchFamily="34" charset="0"/>
              </a:rPr>
              <a:pPr eaLnBrk="1" hangingPunct="1"/>
              <a:t>9</a:t>
            </a:fld>
            <a:endParaRPr lang="en-US" sz="1200" smtClean="0">
              <a:latin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latin typeface="Arial" pitchFamily="34" charset="0"/>
              </a:rPr>
              <a:t>Thank you for joining me today. I’d like to answer any questions you might have about Xerox Confident Color. </a:t>
            </a:r>
          </a:p>
          <a:p>
            <a:pPr eaLnBrk="1" hangingPunct="1">
              <a:spcBef>
                <a:spcPct val="0"/>
              </a:spcBef>
            </a:pPr>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2" descr="OrangeTitleFull1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8392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xer_3ln_r_rgb.jp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596188" y="6316663"/>
            <a:ext cx="1471612"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Rectangle 2"/>
          <p:cNvSpPr>
            <a:spLocks noGrp="1" noChangeArrowheads="1"/>
          </p:cNvSpPr>
          <p:nvPr>
            <p:ph type="ctrTitle"/>
          </p:nvPr>
        </p:nvSpPr>
        <p:spPr>
          <a:xfrm>
            <a:off x="300038" y="273050"/>
            <a:ext cx="8539162" cy="1327150"/>
          </a:xfrm>
        </p:spPr>
        <p:txBody>
          <a:bodyPr bIns="0"/>
          <a:lstStyle>
            <a:lvl1pPr>
              <a:lnSpc>
                <a:spcPct val="80000"/>
              </a:lnSpc>
              <a:defRPr sz="5000">
                <a:solidFill>
                  <a:schemeClr val="bg1"/>
                </a:solidFill>
              </a:defRPr>
            </a:lvl1pPr>
          </a:lstStyle>
          <a:p>
            <a:r>
              <a:rPr lang="en-US"/>
              <a:t>Click to edit Master title style</a:t>
            </a:r>
          </a:p>
        </p:txBody>
      </p:sp>
      <p:sp>
        <p:nvSpPr>
          <p:cNvPr id="34819" name="Rectangle 3"/>
          <p:cNvSpPr>
            <a:spLocks noGrp="1" noChangeArrowheads="1"/>
          </p:cNvSpPr>
          <p:nvPr>
            <p:ph type="subTitle" idx="1"/>
          </p:nvPr>
        </p:nvSpPr>
        <p:spPr>
          <a:xfrm>
            <a:off x="300038" y="1598613"/>
            <a:ext cx="8539162" cy="2355850"/>
          </a:xfrm>
        </p:spPr>
        <p:txBody>
          <a:bodyPr/>
          <a:lstStyle>
            <a:lvl1pPr>
              <a:defRPr sz="3200">
                <a:solidFill>
                  <a:schemeClr val="bg1"/>
                </a:solidFill>
                <a:latin typeface="Xerox Sans Light" charset="0"/>
              </a:defRPr>
            </a:lvl1pPr>
          </a:lstStyle>
          <a:p>
            <a:r>
              <a:rPr lang="en-US"/>
              <a:t>Click to edit Master subtitle style</a:t>
            </a:r>
          </a:p>
        </p:txBody>
      </p:sp>
      <p:sp>
        <p:nvSpPr>
          <p:cNvPr id="6" name="Rectangle 4"/>
          <p:cNvSpPr>
            <a:spLocks noGrp="1" noChangeArrowheads="1"/>
          </p:cNvSpPr>
          <p:nvPr>
            <p:ph type="dt" sz="half" idx="10"/>
          </p:nvPr>
        </p:nvSpPr>
        <p:spPr/>
        <p:txBody>
          <a:bodyPr/>
          <a:lstStyle>
            <a:lvl1pPr>
              <a:defRPr/>
            </a:lvl1pPr>
          </a:lstStyle>
          <a:p>
            <a:pPr>
              <a:defRPr/>
            </a:pPr>
            <a:r>
              <a:rPr lang="en-US"/>
              <a:t>Month Day, 2008</a:t>
            </a:r>
          </a:p>
        </p:txBody>
      </p:sp>
      <p:sp>
        <p:nvSpPr>
          <p:cNvPr id="7" name="Rectangle 5"/>
          <p:cNvSpPr>
            <a:spLocks noGrp="1" noChangeArrowheads="1"/>
          </p:cNvSpPr>
          <p:nvPr>
            <p:ph type="ftr" sz="quarter" idx="11"/>
          </p:nvPr>
        </p:nvSpPr>
        <p:spPr/>
        <p:txBody>
          <a:bodyPr/>
          <a:lstStyle>
            <a:lvl1pPr>
              <a:defRPr/>
            </a:lvl1pPr>
          </a:lstStyle>
          <a:p>
            <a:pPr>
              <a:defRPr/>
            </a:pPr>
            <a:r>
              <a:rPr lang="en-US"/>
              <a:t>Xerox Internal Use Only – Xerox Confidential – Xerox Third Party Confidential – Xerox Personal Confidential</a:t>
            </a:r>
          </a:p>
        </p:txBody>
      </p:sp>
      <p:sp>
        <p:nvSpPr>
          <p:cNvPr id="8" name="Rectangle 6"/>
          <p:cNvSpPr>
            <a:spLocks noGrp="1" noChangeArrowheads="1"/>
          </p:cNvSpPr>
          <p:nvPr>
            <p:ph type="sldNum" sz="quarter" idx="12"/>
          </p:nvPr>
        </p:nvSpPr>
        <p:spPr/>
        <p:txBody>
          <a:bodyPr/>
          <a:lstStyle>
            <a:lvl1pPr>
              <a:defRPr/>
            </a:lvl1pPr>
          </a:lstStyle>
          <a:p>
            <a:pPr>
              <a:defRPr/>
            </a:pPr>
            <a:r>
              <a:rPr lang="en-US"/>
              <a:t>Page </a:t>
            </a:r>
            <a:fld id="{EFAEA8F9-0D20-4D4D-A535-469891C13D88}" type="slidenum">
              <a:rPr lang="en-US"/>
              <a:pPr>
                <a:defRPr/>
              </a:pPr>
              <a:t>‹#›</a:t>
            </a:fld>
            <a:r>
              <a:rPr lang="en-US"/>
              <a:t>	</a:t>
            </a:r>
          </a:p>
        </p:txBody>
      </p:sp>
    </p:spTree>
    <p:extLst>
      <p:ext uri="{BB962C8B-B14F-4D97-AF65-F5344CB8AC3E}">
        <p14:creationId xmlns:p14="http://schemas.microsoft.com/office/powerpoint/2010/main" val="641838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Page </a:t>
            </a:r>
            <a:fld id="{7856156A-F2A9-4D66-BD01-9BA4AAD9BD8D}" type="slidenum">
              <a:rPr lang="en-US"/>
              <a:pPr>
                <a:defRPr/>
              </a:pPr>
              <a:t>‹#›</a:t>
            </a:fld>
            <a:r>
              <a:rPr lang="en-US"/>
              <a:t>	</a:t>
            </a:r>
          </a:p>
        </p:txBody>
      </p:sp>
    </p:spTree>
    <p:extLst>
      <p:ext uri="{BB962C8B-B14F-4D97-AF65-F5344CB8AC3E}">
        <p14:creationId xmlns:p14="http://schemas.microsoft.com/office/powerpoint/2010/main" val="3100546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64300" y="152400"/>
            <a:ext cx="20574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152400"/>
            <a:ext cx="60198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Page </a:t>
            </a:r>
            <a:fld id="{64835579-180C-41D0-ACA1-9C973F98780B}" type="slidenum">
              <a:rPr lang="en-US"/>
              <a:pPr>
                <a:defRPr/>
              </a:pPr>
              <a:t>‹#›</a:t>
            </a:fld>
            <a:r>
              <a:rPr lang="en-US"/>
              <a:t>	</a:t>
            </a:r>
          </a:p>
        </p:txBody>
      </p:sp>
    </p:spTree>
    <p:extLst>
      <p:ext uri="{BB962C8B-B14F-4D97-AF65-F5344CB8AC3E}">
        <p14:creationId xmlns:p14="http://schemas.microsoft.com/office/powerpoint/2010/main" val="3019871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11" name="Content Placeholder 2"/>
          <p:cNvSpPr>
            <a:spLocks noGrp="1"/>
          </p:cNvSpPr>
          <p:nvPr>
            <p:ph sz="half" idx="1"/>
          </p:nvPr>
        </p:nvSpPr>
        <p:spPr>
          <a:xfrm>
            <a:off x="292100" y="1828800"/>
            <a:ext cx="4051300" cy="4267200"/>
          </a:xfrm>
          <a:prstGeom prst="roundRect">
            <a:avLst>
              <a:gd name="adj" fmla="val 5758"/>
            </a:avLst>
          </a:prstGeom>
          <a:ln>
            <a:solidFill>
              <a:schemeClr val="accent1"/>
            </a:solidFill>
          </a:ln>
        </p:spPr>
        <p:txBody>
          <a:bodyPr/>
          <a:lstStyle>
            <a:lvl1pPr>
              <a:defRPr sz="2400">
                <a:solidFill>
                  <a:schemeClr val="tx2"/>
                </a:solidFill>
              </a:defRPr>
            </a:lvl1pPr>
            <a:lvl2pPr>
              <a:defRPr sz="1600">
                <a:solidFill>
                  <a:schemeClr val="bg1">
                    <a:lumMod val="50000"/>
                  </a:schemeClr>
                </a:solidFill>
              </a:defRPr>
            </a:lvl2pPr>
            <a:lvl3pPr>
              <a:defRPr sz="1400">
                <a:solidFill>
                  <a:schemeClr val="bg1">
                    <a:lumMod val="50000"/>
                  </a:schemeClr>
                </a:solidFill>
              </a:defRPr>
            </a:lvl3pPr>
            <a:lvl4pPr>
              <a:defRPr sz="1200">
                <a:solidFill>
                  <a:schemeClr val="bg1">
                    <a:lumMod val="50000"/>
                  </a:schemeClr>
                </a:solidFill>
              </a:defRPr>
            </a:lvl4pPr>
            <a:lvl5pPr>
              <a:defRPr sz="1200">
                <a:solidFill>
                  <a:schemeClr val="bg1">
                    <a:lumMod val="50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lgn="ctr">
              <a:defRPr sz="1100" baseline="0">
                <a:solidFill>
                  <a:srgbClr val="737373"/>
                </a:solidFill>
                <a:latin typeface="Xerox Sans" pitchFamily="50" charset="0"/>
              </a:defRPr>
            </a:lvl1pPr>
          </a:lstStyle>
          <a:p>
            <a:pPr>
              <a:defRPr/>
            </a:pPr>
            <a:endParaRPr lang="en-US"/>
          </a:p>
        </p:txBody>
      </p:sp>
      <p:sp>
        <p:nvSpPr>
          <p:cNvPr id="5" name="Date Placeholder 3"/>
          <p:cNvSpPr>
            <a:spLocks noGrp="1"/>
          </p:cNvSpPr>
          <p:nvPr>
            <p:ph type="dt" sz="half" idx="11"/>
          </p:nvPr>
        </p:nvSpPr>
        <p:spPr/>
        <p:txBody>
          <a:bodyPr/>
          <a:lstStyle>
            <a:lvl1pPr algn="ctr">
              <a:defRPr sz="1100" baseline="0">
                <a:solidFill>
                  <a:srgbClr val="737373"/>
                </a:solidFill>
                <a:latin typeface="Xerox Sans" pitchFamily="50" charset="0"/>
              </a:defRPr>
            </a:lvl1pPr>
          </a:lstStyle>
          <a:p>
            <a:pPr>
              <a:defRPr/>
            </a:pPr>
            <a:fld id="{872C34D8-1717-4BCB-BCBD-06AE4A8DB9C7}" type="datetimeFigureOut">
              <a:rPr lang="en-US"/>
              <a:pPr>
                <a:defRPr/>
              </a:pPr>
              <a:t>9/11/12</a:t>
            </a:fld>
            <a:endParaRPr lang="en-US"/>
          </a:p>
        </p:txBody>
      </p:sp>
      <p:sp>
        <p:nvSpPr>
          <p:cNvPr id="6" name="Slide Number Placeholder 5"/>
          <p:cNvSpPr>
            <a:spLocks noGrp="1"/>
          </p:cNvSpPr>
          <p:nvPr>
            <p:ph type="sldNum" sz="quarter" idx="12"/>
          </p:nvPr>
        </p:nvSpPr>
        <p:spPr/>
        <p:txBody>
          <a:bodyPr/>
          <a:lstStyle>
            <a:lvl1pPr>
              <a:defRPr/>
            </a:lvl1pPr>
          </a:lstStyle>
          <a:p>
            <a:pPr>
              <a:defRPr/>
            </a:pPr>
            <a:fld id="{92E5A729-5A2F-442F-BDFA-E84B17363FFA}" type="slidenum">
              <a:rPr lang="en-US"/>
              <a:pPr>
                <a:defRPr/>
              </a:pPr>
              <a:t>‹#›</a:t>
            </a:fld>
            <a:endParaRPr lang="en-US"/>
          </a:p>
        </p:txBody>
      </p:sp>
    </p:spTree>
    <p:extLst>
      <p:ext uri="{BB962C8B-B14F-4D97-AF65-F5344CB8AC3E}">
        <p14:creationId xmlns:p14="http://schemas.microsoft.com/office/powerpoint/2010/main" val="993212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Page </a:t>
            </a:r>
            <a:fld id="{635ED666-F643-4F91-AA62-C18919BA2804}" type="slidenum">
              <a:rPr lang="en-US"/>
              <a:pPr>
                <a:defRPr/>
              </a:pPr>
              <a:t>‹#›</a:t>
            </a:fld>
            <a:r>
              <a:rPr lang="en-US"/>
              <a:t>	</a:t>
            </a:r>
          </a:p>
        </p:txBody>
      </p:sp>
    </p:spTree>
    <p:extLst>
      <p:ext uri="{BB962C8B-B14F-4D97-AF65-F5344CB8AC3E}">
        <p14:creationId xmlns:p14="http://schemas.microsoft.com/office/powerpoint/2010/main" val="131451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5"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6" name="Rectangle 6"/>
          <p:cNvSpPr>
            <a:spLocks noGrp="1" noChangeArrowheads="1"/>
          </p:cNvSpPr>
          <p:nvPr>
            <p:ph type="sldNum" sz="quarter" idx="12"/>
          </p:nvPr>
        </p:nvSpPr>
        <p:spPr>
          <a:ln/>
        </p:spPr>
        <p:txBody>
          <a:bodyPr/>
          <a:lstStyle>
            <a:lvl1pPr>
              <a:defRPr/>
            </a:lvl1pPr>
          </a:lstStyle>
          <a:p>
            <a:pPr>
              <a:defRPr/>
            </a:pPr>
            <a:r>
              <a:rPr lang="en-US"/>
              <a:t>Page </a:t>
            </a:r>
            <a:fld id="{BE86B86A-F78A-4490-B65C-B845C46DF665}" type="slidenum">
              <a:rPr lang="en-US"/>
              <a:pPr>
                <a:defRPr/>
              </a:pPr>
              <a:t>‹#›</a:t>
            </a:fld>
            <a:r>
              <a:rPr lang="en-US"/>
              <a:t>	</a:t>
            </a:r>
          </a:p>
        </p:txBody>
      </p:sp>
    </p:spTree>
    <p:extLst>
      <p:ext uri="{BB962C8B-B14F-4D97-AF65-F5344CB8AC3E}">
        <p14:creationId xmlns:p14="http://schemas.microsoft.com/office/powerpoint/2010/main" val="1832233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431925"/>
            <a:ext cx="4038600" cy="4511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83100" y="1431925"/>
            <a:ext cx="4038600" cy="4511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Page </a:t>
            </a:r>
            <a:fld id="{9130F28B-174E-4E93-8FEB-6CCFE520F5D2}" type="slidenum">
              <a:rPr lang="en-US"/>
              <a:pPr>
                <a:defRPr/>
              </a:pPr>
              <a:t>‹#›</a:t>
            </a:fld>
            <a:r>
              <a:rPr lang="en-US"/>
              <a:t>	</a:t>
            </a:r>
          </a:p>
        </p:txBody>
      </p:sp>
    </p:spTree>
    <p:extLst>
      <p:ext uri="{BB962C8B-B14F-4D97-AF65-F5344CB8AC3E}">
        <p14:creationId xmlns:p14="http://schemas.microsoft.com/office/powerpoint/2010/main" val="2093508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8"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9" name="Rectangle 6"/>
          <p:cNvSpPr>
            <a:spLocks noGrp="1" noChangeArrowheads="1"/>
          </p:cNvSpPr>
          <p:nvPr>
            <p:ph type="sldNum" sz="quarter" idx="12"/>
          </p:nvPr>
        </p:nvSpPr>
        <p:spPr>
          <a:ln/>
        </p:spPr>
        <p:txBody>
          <a:bodyPr/>
          <a:lstStyle>
            <a:lvl1pPr>
              <a:defRPr/>
            </a:lvl1pPr>
          </a:lstStyle>
          <a:p>
            <a:pPr>
              <a:defRPr/>
            </a:pPr>
            <a:r>
              <a:rPr lang="en-US"/>
              <a:t>Page </a:t>
            </a:r>
            <a:fld id="{0B92B7EB-8504-4617-BDD5-C12C7372DED5}" type="slidenum">
              <a:rPr lang="en-US"/>
              <a:pPr>
                <a:defRPr/>
              </a:pPr>
              <a:t>‹#›</a:t>
            </a:fld>
            <a:r>
              <a:rPr lang="en-US"/>
              <a:t>	</a:t>
            </a:r>
          </a:p>
        </p:txBody>
      </p:sp>
    </p:spTree>
    <p:extLst>
      <p:ext uri="{BB962C8B-B14F-4D97-AF65-F5344CB8AC3E}">
        <p14:creationId xmlns:p14="http://schemas.microsoft.com/office/powerpoint/2010/main" val="1723759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4"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5" name="Rectangle 6"/>
          <p:cNvSpPr>
            <a:spLocks noGrp="1" noChangeArrowheads="1"/>
          </p:cNvSpPr>
          <p:nvPr>
            <p:ph type="sldNum" sz="quarter" idx="12"/>
          </p:nvPr>
        </p:nvSpPr>
        <p:spPr>
          <a:ln/>
        </p:spPr>
        <p:txBody>
          <a:bodyPr/>
          <a:lstStyle>
            <a:lvl1pPr>
              <a:defRPr/>
            </a:lvl1pPr>
          </a:lstStyle>
          <a:p>
            <a:pPr>
              <a:defRPr/>
            </a:pPr>
            <a:r>
              <a:rPr lang="en-US"/>
              <a:t>Page </a:t>
            </a:r>
            <a:fld id="{EFDB135A-ECC4-448C-9EAD-BA7E61EAC432}" type="slidenum">
              <a:rPr lang="en-US"/>
              <a:pPr>
                <a:defRPr/>
              </a:pPr>
              <a:t>‹#›</a:t>
            </a:fld>
            <a:r>
              <a:rPr lang="en-US"/>
              <a:t>	</a:t>
            </a:r>
          </a:p>
        </p:txBody>
      </p:sp>
    </p:spTree>
    <p:extLst>
      <p:ext uri="{BB962C8B-B14F-4D97-AF65-F5344CB8AC3E}">
        <p14:creationId xmlns:p14="http://schemas.microsoft.com/office/powerpoint/2010/main" val="1420683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3"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4" name="Rectangle 6"/>
          <p:cNvSpPr>
            <a:spLocks noGrp="1" noChangeArrowheads="1"/>
          </p:cNvSpPr>
          <p:nvPr>
            <p:ph type="sldNum" sz="quarter" idx="12"/>
          </p:nvPr>
        </p:nvSpPr>
        <p:spPr>
          <a:ln/>
        </p:spPr>
        <p:txBody>
          <a:bodyPr/>
          <a:lstStyle>
            <a:lvl1pPr>
              <a:defRPr/>
            </a:lvl1pPr>
          </a:lstStyle>
          <a:p>
            <a:pPr>
              <a:defRPr/>
            </a:pPr>
            <a:r>
              <a:rPr lang="en-US"/>
              <a:t>Page </a:t>
            </a:r>
            <a:fld id="{AA055892-71AC-4228-A0AD-6013D004E8AD}" type="slidenum">
              <a:rPr lang="en-US"/>
              <a:pPr>
                <a:defRPr/>
              </a:pPr>
              <a:t>‹#›</a:t>
            </a:fld>
            <a:r>
              <a:rPr lang="en-US"/>
              <a:t>	</a:t>
            </a:r>
          </a:p>
        </p:txBody>
      </p:sp>
    </p:spTree>
    <p:extLst>
      <p:ext uri="{BB962C8B-B14F-4D97-AF65-F5344CB8AC3E}">
        <p14:creationId xmlns:p14="http://schemas.microsoft.com/office/powerpoint/2010/main" val="4112031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Page </a:t>
            </a:r>
            <a:fld id="{CDB161CD-FD3B-413C-BC4E-41632A4155A7}" type="slidenum">
              <a:rPr lang="en-US"/>
              <a:pPr>
                <a:defRPr/>
              </a:pPr>
              <a:t>‹#›</a:t>
            </a:fld>
            <a:r>
              <a:rPr lang="en-US"/>
              <a:t>	</a:t>
            </a:r>
          </a:p>
        </p:txBody>
      </p:sp>
    </p:spTree>
    <p:extLst>
      <p:ext uri="{BB962C8B-B14F-4D97-AF65-F5344CB8AC3E}">
        <p14:creationId xmlns:p14="http://schemas.microsoft.com/office/powerpoint/2010/main" val="481390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Month Day, 2008</a:t>
            </a:r>
          </a:p>
        </p:txBody>
      </p:sp>
      <p:sp>
        <p:nvSpPr>
          <p:cNvPr id="6" name="Rectangle 5"/>
          <p:cNvSpPr>
            <a:spLocks noGrp="1" noChangeArrowheads="1"/>
          </p:cNvSpPr>
          <p:nvPr>
            <p:ph type="ftr" sz="quarter" idx="11"/>
          </p:nvPr>
        </p:nvSpPr>
        <p:spPr>
          <a:ln/>
        </p:spPr>
        <p:txBody>
          <a:bodyPr/>
          <a:lstStyle>
            <a:lvl1pPr>
              <a:defRPr/>
            </a:lvl1pPr>
          </a:lstStyle>
          <a:p>
            <a:pPr>
              <a:defRPr/>
            </a:pPr>
            <a:r>
              <a:rPr lang="en-US"/>
              <a:t>Xerox Internal Use Only – Xerox Confidential – Xerox Third Party Confidential – Xerox Personal Confidential</a:t>
            </a:r>
          </a:p>
        </p:txBody>
      </p:sp>
      <p:sp>
        <p:nvSpPr>
          <p:cNvPr id="7" name="Rectangle 6"/>
          <p:cNvSpPr>
            <a:spLocks noGrp="1" noChangeArrowheads="1"/>
          </p:cNvSpPr>
          <p:nvPr>
            <p:ph type="sldNum" sz="quarter" idx="12"/>
          </p:nvPr>
        </p:nvSpPr>
        <p:spPr>
          <a:ln/>
        </p:spPr>
        <p:txBody>
          <a:bodyPr/>
          <a:lstStyle>
            <a:lvl1pPr>
              <a:defRPr/>
            </a:lvl1pPr>
          </a:lstStyle>
          <a:p>
            <a:pPr>
              <a:defRPr/>
            </a:pPr>
            <a:r>
              <a:rPr lang="en-US"/>
              <a:t>Page </a:t>
            </a:r>
            <a:fld id="{AE3FCC15-0BC0-4843-98A6-8ED5DE89249D}" type="slidenum">
              <a:rPr lang="en-US"/>
              <a:pPr>
                <a:defRPr/>
              </a:pPr>
              <a:t>‹#›</a:t>
            </a:fld>
            <a:r>
              <a:rPr lang="en-US"/>
              <a:t>	</a:t>
            </a:r>
          </a:p>
        </p:txBody>
      </p:sp>
    </p:spTree>
    <p:extLst>
      <p:ext uri="{BB962C8B-B14F-4D97-AF65-F5344CB8AC3E}">
        <p14:creationId xmlns:p14="http://schemas.microsoft.com/office/powerpoint/2010/main" val="14701799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92100" y="1524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92100" y="1431925"/>
            <a:ext cx="8229600"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796" name="Rectangle 4"/>
          <p:cNvSpPr>
            <a:spLocks noGrp="1" noChangeArrowheads="1"/>
          </p:cNvSpPr>
          <p:nvPr>
            <p:ph type="dt" sz="half" idx="2"/>
          </p:nvPr>
        </p:nvSpPr>
        <p:spPr bwMode="auto">
          <a:xfrm>
            <a:off x="2590800" y="6473825"/>
            <a:ext cx="1066800" cy="2317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sz="1000">
                <a:latin typeface="Xerox Sans" charset="0"/>
                <a:ea typeface="+mn-ea"/>
                <a:cs typeface="+mn-cs"/>
              </a:defRPr>
            </a:lvl1pPr>
          </a:lstStyle>
          <a:p>
            <a:pPr>
              <a:defRPr/>
            </a:pPr>
            <a:r>
              <a:rPr lang="en-US"/>
              <a:t>Month Day, 2008</a:t>
            </a:r>
          </a:p>
        </p:txBody>
      </p:sp>
      <p:sp>
        <p:nvSpPr>
          <p:cNvPr id="33797" name="Rectangle 5"/>
          <p:cNvSpPr>
            <a:spLocks noGrp="1" noChangeArrowheads="1"/>
          </p:cNvSpPr>
          <p:nvPr>
            <p:ph type="ftr" sz="quarter" idx="3"/>
          </p:nvPr>
        </p:nvSpPr>
        <p:spPr bwMode="auto">
          <a:xfrm>
            <a:off x="4033838" y="6473825"/>
            <a:ext cx="1295400" cy="2317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sz="1000">
                <a:solidFill>
                  <a:schemeClr val="tx2"/>
                </a:solidFill>
              </a:defRPr>
            </a:lvl1pPr>
          </a:lstStyle>
          <a:p>
            <a:pPr>
              <a:defRPr/>
            </a:pPr>
            <a:r>
              <a:rPr lang="en-US"/>
              <a:t>Xerox Internal Use Only – Xerox Confidential – Xerox Third Party Confidential – Xerox Personal Confidential</a:t>
            </a:r>
          </a:p>
        </p:txBody>
      </p:sp>
      <p:sp>
        <p:nvSpPr>
          <p:cNvPr id="33798" name="Rectangle 6"/>
          <p:cNvSpPr>
            <a:spLocks noGrp="1" noChangeArrowheads="1"/>
          </p:cNvSpPr>
          <p:nvPr>
            <p:ph type="sldNum" sz="quarter" idx="4"/>
          </p:nvPr>
        </p:nvSpPr>
        <p:spPr bwMode="auto">
          <a:xfrm>
            <a:off x="401638" y="6473825"/>
            <a:ext cx="1752600" cy="2317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sz="1000"/>
            </a:lvl1pPr>
          </a:lstStyle>
          <a:p>
            <a:pPr>
              <a:defRPr/>
            </a:pPr>
            <a:r>
              <a:rPr lang="en-US"/>
              <a:t>Page </a:t>
            </a:r>
            <a:fld id="{E129843B-4476-4986-92B5-62C2E217CAE9}" type="slidenum">
              <a:rPr lang="en-US"/>
              <a:pPr>
                <a:defRPr/>
              </a:pPr>
              <a:t>‹#›</a:t>
            </a:fld>
            <a:r>
              <a:rPr lang="en-US"/>
              <a:t>	</a:t>
            </a:r>
          </a:p>
        </p:txBody>
      </p:sp>
      <p:pic>
        <p:nvPicPr>
          <p:cNvPr id="1031" name="Picture 6" descr="xer_3ln_r_rgb.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596188" y="6316663"/>
            <a:ext cx="1471612"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88"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9" r:id="rId12"/>
  </p:sldLayoutIdLst>
  <p:hf hdr="0"/>
  <p:txStyles>
    <p:titleStyle>
      <a:lvl1pPr algn="l" rtl="0" eaLnBrk="0" fontAlgn="base" hangingPunct="0">
        <a:spcBef>
          <a:spcPct val="0"/>
        </a:spcBef>
        <a:spcAft>
          <a:spcPct val="0"/>
        </a:spcAft>
        <a:defRPr sz="2800">
          <a:solidFill>
            <a:schemeClr val="tx2"/>
          </a:solidFill>
          <a:latin typeface="+mj-lt"/>
          <a:ea typeface="Geneva" charset="-128"/>
          <a:cs typeface="Geneva" charset="-128"/>
        </a:defRPr>
      </a:lvl1pPr>
      <a:lvl2pPr algn="l" rtl="0" eaLnBrk="0" fontAlgn="base" hangingPunct="0">
        <a:spcBef>
          <a:spcPct val="0"/>
        </a:spcBef>
        <a:spcAft>
          <a:spcPct val="0"/>
        </a:spcAft>
        <a:defRPr sz="2800">
          <a:solidFill>
            <a:schemeClr val="tx2"/>
          </a:solidFill>
          <a:latin typeface="Xerox Sans Light" charset="0"/>
          <a:ea typeface="Geneva" charset="-128"/>
          <a:cs typeface="Geneva" charset="-128"/>
        </a:defRPr>
      </a:lvl2pPr>
      <a:lvl3pPr algn="l" rtl="0" eaLnBrk="0" fontAlgn="base" hangingPunct="0">
        <a:spcBef>
          <a:spcPct val="0"/>
        </a:spcBef>
        <a:spcAft>
          <a:spcPct val="0"/>
        </a:spcAft>
        <a:defRPr sz="2800">
          <a:solidFill>
            <a:schemeClr val="tx2"/>
          </a:solidFill>
          <a:latin typeface="Xerox Sans Light" charset="0"/>
          <a:ea typeface="Geneva" charset="-128"/>
          <a:cs typeface="Geneva" charset="-128"/>
        </a:defRPr>
      </a:lvl3pPr>
      <a:lvl4pPr algn="l" rtl="0" eaLnBrk="0" fontAlgn="base" hangingPunct="0">
        <a:spcBef>
          <a:spcPct val="0"/>
        </a:spcBef>
        <a:spcAft>
          <a:spcPct val="0"/>
        </a:spcAft>
        <a:defRPr sz="2800">
          <a:solidFill>
            <a:schemeClr val="tx2"/>
          </a:solidFill>
          <a:latin typeface="Xerox Sans Light" charset="0"/>
          <a:ea typeface="Geneva" charset="-128"/>
          <a:cs typeface="Geneva" charset="-128"/>
        </a:defRPr>
      </a:lvl4pPr>
      <a:lvl5pPr algn="l" rtl="0" eaLnBrk="0" fontAlgn="base" hangingPunct="0">
        <a:spcBef>
          <a:spcPct val="0"/>
        </a:spcBef>
        <a:spcAft>
          <a:spcPct val="0"/>
        </a:spcAft>
        <a:defRPr sz="2800">
          <a:solidFill>
            <a:schemeClr val="tx2"/>
          </a:solidFill>
          <a:latin typeface="Xerox Sans Light" charset="0"/>
          <a:ea typeface="Geneva" charset="-128"/>
          <a:cs typeface="Geneva" charset="-128"/>
        </a:defRPr>
      </a:lvl5pPr>
      <a:lvl6pPr marL="457200" algn="l" rtl="0" fontAlgn="base">
        <a:spcBef>
          <a:spcPct val="0"/>
        </a:spcBef>
        <a:spcAft>
          <a:spcPct val="0"/>
        </a:spcAft>
        <a:defRPr sz="2800">
          <a:solidFill>
            <a:schemeClr val="tx2"/>
          </a:solidFill>
          <a:latin typeface="Xerox Sans Light" charset="0"/>
        </a:defRPr>
      </a:lvl6pPr>
      <a:lvl7pPr marL="914400" algn="l" rtl="0" fontAlgn="base">
        <a:spcBef>
          <a:spcPct val="0"/>
        </a:spcBef>
        <a:spcAft>
          <a:spcPct val="0"/>
        </a:spcAft>
        <a:defRPr sz="2800">
          <a:solidFill>
            <a:schemeClr val="tx2"/>
          </a:solidFill>
          <a:latin typeface="Xerox Sans Light" charset="0"/>
        </a:defRPr>
      </a:lvl7pPr>
      <a:lvl8pPr marL="1371600" algn="l" rtl="0" fontAlgn="base">
        <a:spcBef>
          <a:spcPct val="0"/>
        </a:spcBef>
        <a:spcAft>
          <a:spcPct val="0"/>
        </a:spcAft>
        <a:defRPr sz="2800">
          <a:solidFill>
            <a:schemeClr val="tx2"/>
          </a:solidFill>
          <a:latin typeface="Xerox Sans Light" charset="0"/>
        </a:defRPr>
      </a:lvl8pPr>
      <a:lvl9pPr marL="1828800" algn="l" rtl="0" fontAlgn="base">
        <a:spcBef>
          <a:spcPct val="0"/>
        </a:spcBef>
        <a:spcAft>
          <a:spcPct val="0"/>
        </a:spcAft>
        <a:defRPr sz="2800">
          <a:solidFill>
            <a:schemeClr val="tx2"/>
          </a:solidFill>
          <a:latin typeface="Xerox Sans Light" charset="0"/>
        </a:defRPr>
      </a:lvl9pPr>
    </p:titleStyle>
    <p:bodyStyle>
      <a:lvl1pPr marL="342900" indent="-342900" algn="l" rtl="0" eaLnBrk="0" fontAlgn="base" hangingPunct="0">
        <a:lnSpc>
          <a:spcPct val="90000"/>
        </a:lnSpc>
        <a:spcBef>
          <a:spcPct val="30000"/>
        </a:spcBef>
        <a:spcAft>
          <a:spcPct val="0"/>
        </a:spcAft>
        <a:defRPr sz="2000">
          <a:solidFill>
            <a:schemeClr val="tx1"/>
          </a:solidFill>
          <a:latin typeface="+mn-lt"/>
          <a:ea typeface="Geneva" charset="-128"/>
          <a:cs typeface="Geneva" charset="-128"/>
        </a:defRPr>
      </a:lvl1pPr>
      <a:lvl2pPr marL="227013" indent="-225425" algn="l" rtl="0" eaLnBrk="0" fontAlgn="base" hangingPunct="0">
        <a:lnSpc>
          <a:spcPct val="90000"/>
        </a:lnSpc>
        <a:spcBef>
          <a:spcPct val="30000"/>
        </a:spcBef>
        <a:spcAft>
          <a:spcPct val="0"/>
        </a:spcAft>
        <a:buSzPct val="75000"/>
        <a:buChar char="•"/>
        <a:defRPr sz="2000">
          <a:solidFill>
            <a:schemeClr val="tx1"/>
          </a:solidFill>
          <a:latin typeface="+mn-lt"/>
          <a:ea typeface="Geneva" charset="-128"/>
        </a:defRPr>
      </a:lvl2pPr>
      <a:lvl3pPr marL="457200" indent="-228600" algn="l" rtl="0" eaLnBrk="0" fontAlgn="base" hangingPunct="0">
        <a:lnSpc>
          <a:spcPct val="90000"/>
        </a:lnSpc>
        <a:spcBef>
          <a:spcPct val="30000"/>
        </a:spcBef>
        <a:spcAft>
          <a:spcPct val="0"/>
        </a:spcAft>
        <a:buSzPct val="75000"/>
        <a:buFont typeface="Xerox Sans" pitchFamily="50" charset="0"/>
        <a:buChar char="–"/>
        <a:defRPr sz="2000">
          <a:solidFill>
            <a:schemeClr val="tx1"/>
          </a:solidFill>
          <a:latin typeface="+mn-lt"/>
          <a:ea typeface="Geneva" charset="-128"/>
          <a:cs typeface="ヒラギノ角ゴ Pro W3" charset="-128"/>
        </a:defRPr>
      </a:lvl3pPr>
      <a:lvl4pPr marL="684213" indent="-225425" algn="l" rtl="0" eaLnBrk="0" fontAlgn="base" hangingPunct="0">
        <a:lnSpc>
          <a:spcPct val="90000"/>
        </a:lnSpc>
        <a:spcBef>
          <a:spcPct val="30000"/>
        </a:spcBef>
        <a:spcAft>
          <a:spcPct val="0"/>
        </a:spcAft>
        <a:buSzPct val="75000"/>
        <a:buChar char="•"/>
        <a:defRPr>
          <a:solidFill>
            <a:schemeClr val="tx1"/>
          </a:solidFill>
          <a:latin typeface="+mn-lt"/>
          <a:ea typeface="Geneva" charset="-128"/>
          <a:cs typeface="ヒラギノ角ゴ Pro W3" charset="-128"/>
        </a:defRPr>
      </a:lvl4pPr>
      <a:lvl5pPr marL="914400" indent="-228600" algn="l" rtl="0" eaLnBrk="0" fontAlgn="base" hangingPunct="0">
        <a:lnSpc>
          <a:spcPct val="90000"/>
        </a:lnSpc>
        <a:spcBef>
          <a:spcPct val="30000"/>
        </a:spcBef>
        <a:spcAft>
          <a:spcPct val="0"/>
        </a:spcAft>
        <a:buSzPct val="75000"/>
        <a:buFont typeface="Xerox Sans" pitchFamily="50" charset="0"/>
        <a:buChar char="–"/>
        <a:defRPr>
          <a:solidFill>
            <a:schemeClr val="tx1"/>
          </a:solidFill>
          <a:latin typeface="+mn-lt"/>
          <a:ea typeface="Geneva" charset="-128"/>
          <a:cs typeface="ヒラギノ角ゴ Pro W3" charset="-128"/>
        </a:defRPr>
      </a:lvl5pPr>
      <a:lvl6pPr marL="1371600" indent="-228600" algn="l" rtl="0" fontAlgn="base">
        <a:lnSpc>
          <a:spcPct val="90000"/>
        </a:lnSpc>
        <a:spcBef>
          <a:spcPct val="30000"/>
        </a:spcBef>
        <a:spcAft>
          <a:spcPct val="0"/>
        </a:spcAft>
        <a:buSzPct val="75000"/>
        <a:buFont typeface="Xerox Sans" charset="0"/>
        <a:buChar char="–"/>
        <a:defRPr>
          <a:solidFill>
            <a:schemeClr val="tx1"/>
          </a:solidFill>
          <a:latin typeface="+mn-lt"/>
          <a:ea typeface="Geneva" charset="-128"/>
        </a:defRPr>
      </a:lvl6pPr>
      <a:lvl7pPr marL="1828800" indent="-228600" algn="l" rtl="0" fontAlgn="base">
        <a:lnSpc>
          <a:spcPct val="90000"/>
        </a:lnSpc>
        <a:spcBef>
          <a:spcPct val="30000"/>
        </a:spcBef>
        <a:spcAft>
          <a:spcPct val="0"/>
        </a:spcAft>
        <a:buSzPct val="75000"/>
        <a:buFont typeface="Xerox Sans" charset="0"/>
        <a:buChar char="–"/>
        <a:defRPr>
          <a:solidFill>
            <a:schemeClr val="tx1"/>
          </a:solidFill>
          <a:latin typeface="+mn-lt"/>
          <a:ea typeface="Geneva" charset="-128"/>
        </a:defRPr>
      </a:lvl7pPr>
      <a:lvl8pPr marL="2286000" indent="-228600" algn="l" rtl="0" fontAlgn="base">
        <a:lnSpc>
          <a:spcPct val="90000"/>
        </a:lnSpc>
        <a:spcBef>
          <a:spcPct val="30000"/>
        </a:spcBef>
        <a:spcAft>
          <a:spcPct val="0"/>
        </a:spcAft>
        <a:buSzPct val="75000"/>
        <a:buFont typeface="Xerox Sans" charset="0"/>
        <a:buChar char="–"/>
        <a:defRPr>
          <a:solidFill>
            <a:schemeClr val="tx1"/>
          </a:solidFill>
          <a:latin typeface="+mn-lt"/>
          <a:ea typeface="Geneva" charset="-128"/>
        </a:defRPr>
      </a:lvl8pPr>
      <a:lvl9pPr marL="2743200" indent="-228600" algn="l" rtl="0" fontAlgn="base">
        <a:lnSpc>
          <a:spcPct val="90000"/>
        </a:lnSpc>
        <a:spcBef>
          <a:spcPct val="30000"/>
        </a:spcBef>
        <a:spcAft>
          <a:spcPct val="0"/>
        </a:spcAft>
        <a:buSzPct val="75000"/>
        <a:buFont typeface="Xerox Sans" charset="0"/>
        <a:buChar char="–"/>
        <a:defRPr>
          <a:solidFill>
            <a:schemeClr val="tx1"/>
          </a:solidFill>
          <a:latin typeface="+mn-lt"/>
          <a:ea typeface="Geneva"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image" Target="../media/image9.png"/><Relationship Id="rId6" Type="http://schemas.openxmlformats.org/officeDocument/2006/relationships/image" Target="../media/image4.png"/><Relationship Id="rId7" Type="http://schemas.openxmlformats.org/officeDocument/2006/relationships/image" Target="../media/image10.png"/><Relationship Id="rId1" Type="http://schemas.microsoft.com/office/2007/relationships/media" Target="../media/media1.wmv"/><Relationship Id="rId2" Type="http://schemas.openxmlformats.org/officeDocument/2006/relationships/video" Target="../media/media1.wm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microsoft.com/office/2007/relationships/media" Target="../media/media2.mp4"/><Relationship Id="rId2" Type="http://schemas.openxmlformats.org/officeDocument/2006/relationships/video" Target="../media/media2.mp4"/></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jpeg"/><Relationship Id="rId6" Type="http://schemas.openxmlformats.org/officeDocument/2006/relationships/image" Target="../media/image18.jpeg"/><Relationship Id="rId7" Type="http://schemas.openxmlformats.org/officeDocument/2006/relationships/image" Target="../media/image19.jpeg"/><Relationship Id="rId8" Type="http://schemas.openxmlformats.org/officeDocument/2006/relationships/image" Target="../media/image20.jpeg"/><Relationship Id="rId9" Type="http://schemas.openxmlformats.org/officeDocument/2006/relationships/image" Target="../media/image21.jpeg"/><Relationship Id="rId10" Type="http://schemas.openxmlformats.org/officeDocument/2006/relationships/image" Target="../media/image22.png"/><Relationship Id="rId11"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5" Type="http://schemas.openxmlformats.org/officeDocument/2006/relationships/image" Target="../media/image26.jpeg"/><Relationship Id="rId6" Type="http://schemas.openxmlformats.org/officeDocument/2006/relationships/image" Target="../media/image27.jpeg"/><Relationship Id="rId7"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714500" algn="r"/>
              </a:tabLst>
              <a:defRPr sz="1400">
                <a:solidFill>
                  <a:schemeClr val="tx1"/>
                </a:solidFill>
                <a:latin typeface="Xerox Sans" pitchFamily="50" charset="0"/>
                <a:ea typeface="Geneva" charset="-128"/>
              </a:defRPr>
            </a:lvl1pPr>
            <a:lvl2pPr marL="742950" indent="-285750" eaLnBrk="0" hangingPunct="0">
              <a:tabLst>
                <a:tab pos="1714500" algn="r"/>
              </a:tabLst>
              <a:defRPr sz="1400">
                <a:solidFill>
                  <a:schemeClr val="tx1"/>
                </a:solidFill>
                <a:latin typeface="Xerox Sans" pitchFamily="50" charset="0"/>
                <a:ea typeface="Geneva" charset="-128"/>
              </a:defRPr>
            </a:lvl2pPr>
            <a:lvl3pPr marL="1143000" indent="-228600" eaLnBrk="0" hangingPunct="0">
              <a:tabLst>
                <a:tab pos="1714500" algn="r"/>
              </a:tabLst>
              <a:defRPr sz="1400">
                <a:solidFill>
                  <a:schemeClr val="tx1"/>
                </a:solidFill>
                <a:latin typeface="Xerox Sans" pitchFamily="50" charset="0"/>
                <a:ea typeface="Geneva" charset="-128"/>
              </a:defRPr>
            </a:lvl3pPr>
            <a:lvl4pPr marL="1600200" indent="-228600" eaLnBrk="0" hangingPunct="0">
              <a:tabLst>
                <a:tab pos="1714500" algn="r"/>
              </a:tabLst>
              <a:defRPr sz="1400">
                <a:solidFill>
                  <a:schemeClr val="tx1"/>
                </a:solidFill>
                <a:latin typeface="Xerox Sans" pitchFamily="50" charset="0"/>
                <a:ea typeface="Geneva" charset="-128"/>
              </a:defRPr>
            </a:lvl4pPr>
            <a:lvl5pPr marL="2057400" indent="-228600" eaLnBrk="0" hangingPunct="0">
              <a:tabLst>
                <a:tab pos="1714500" algn="r"/>
              </a:tabLst>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9pPr>
          </a:lstStyle>
          <a:p>
            <a:pPr eaLnBrk="1" hangingPunct="1"/>
            <a:r>
              <a:rPr lang="en-US" sz="1000" smtClean="0"/>
              <a:t>Page </a:t>
            </a:r>
            <a:fld id="{AC0385E4-D6F3-494B-A827-3E38FB212FF3}" type="slidenum">
              <a:rPr lang="en-US" sz="1000" smtClean="0"/>
              <a:pPr eaLnBrk="1" hangingPunct="1"/>
              <a:t>1</a:t>
            </a:fld>
            <a:r>
              <a:rPr lang="en-US" sz="1000" smtClean="0"/>
              <a:t>	</a:t>
            </a:r>
          </a:p>
        </p:txBody>
      </p:sp>
      <p:sp>
        <p:nvSpPr>
          <p:cNvPr id="3075" name="Rectangle 2"/>
          <p:cNvSpPr>
            <a:spLocks noGrp="1" noChangeArrowheads="1"/>
          </p:cNvSpPr>
          <p:nvPr>
            <p:ph type="ctrTitle"/>
          </p:nvPr>
        </p:nvSpPr>
        <p:spPr>
          <a:xfrm>
            <a:off x="303213" y="1066800"/>
            <a:ext cx="8537575" cy="1403350"/>
          </a:xfrm>
        </p:spPr>
        <p:txBody>
          <a:bodyPr/>
          <a:lstStyle/>
          <a:p>
            <a:pPr eaLnBrk="1" hangingPunct="1"/>
            <a:r>
              <a:rPr lang="en-US" sz="4000" dirty="0" smtClean="0"/>
              <a:t>What’s New at Xerox and XMPie</a:t>
            </a:r>
            <a:r>
              <a:rPr lang="en-US" sz="4800" dirty="0" smtClean="0"/>
              <a:t/>
            </a:r>
            <a:br>
              <a:rPr lang="en-US" sz="4800" dirty="0" smtClean="0"/>
            </a:br>
            <a:r>
              <a:rPr lang="en-US" sz="4800" dirty="0" smtClean="0"/>
              <a:t/>
            </a:r>
            <a:br>
              <a:rPr lang="en-US" sz="4800" dirty="0" smtClean="0"/>
            </a:br>
            <a:r>
              <a:rPr lang="en-US" sz="2800" dirty="0" smtClean="0"/>
              <a:t>Raj Garg</a:t>
            </a:r>
            <a:br>
              <a:rPr lang="en-US" sz="2800" dirty="0" smtClean="0"/>
            </a:br>
            <a:r>
              <a:rPr lang="en-US" sz="2800" dirty="0" smtClean="0"/>
              <a:t>United States</a:t>
            </a:r>
            <a:br>
              <a:rPr lang="en-US" sz="2800" dirty="0" smtClean="0"/>
            </a:br>
            <a:r>
              <a:rPr lang="en-US" sz="2800" dirty="0" smtClean="0"/>
              <a:t>Graphic Communications Marketing</a:t>
            </a:r>
            <a:br>
              <a:rPr lang="en-US" sz="2800" dirty="0" smtClean="0"/>
            </a:br>
            <a:r>
              <a:rPr lang="en-US" sz="2800" dirty="0" smtClean="0"/>
              <a:t>Raj.Garg@Xerox.com</a:t>
            </a:r>
          </a:p>
        </p:txBody>
      </p:sp>
      <p:pic>
        <p:nvPicPr>
          <p:cNvPr id="3076" name="Picture 6" descr="5589_L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657600"/>
            <a:ext cx="88392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Content Placeholder 4" descr="XMPie-Xerox combo.png"/>
          <p:cNvPicPr>
            <a:picLocks noChangeAspect="1"/>
          </p:cNvPicPr>
          <p:nvPr/>
        </p:nvPicPr>
        <p:blipFill>
          <a:blip r:embed="rId4" cstate="print"/>
          <a:srcRect/>
          <a:stretch>
            <a:fillRect/>
          </a:stretch>
        </p:blipFill>
        <p:spPr bwMode="auto">
          <a:xfrm>
            <a:off x="7001231" y="1600200"/>
            <a:ext cx="1456969" cy="1371600"/>
          </a:xfrm>
          <a:prstGeom prst="rect">
            <a:avLst/>
          </a:prstGeom>
          <a:noFill/>
          <a:ln w="9525">
            <a:noFill/>
            <a:miter lim="800000"/>
            <a:headEnd/>
            <a:tailEnd/>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92100" y="152400"/>
            <a:ext cx="8851900" cy="1143000"/>
          </a:xfrm>
        </p:spPr>
        <p:txBody>
          <a:bodyPr/>
          <a:lstStyle/>
          <a:p>
            <a:pPr eaLnBrk="1" hangingPunct="1"/>
            <a:r>
              <a:rPr lang="en-US" dirty="0" smtClean="0"/>
              <a:t>Xerox Production: Ready for Real Business</a:t>
            </a:r>
          </a:p>
        </p:txBody>
      </p:sp>
      <p:grpSp>
        <p:nvGrpSpPr>
          <p:cNvPr id="19" name="Group 18"/>
          <p:cNvGrpSpPr/>
          <p:nvPr/>
        </p:nvGrpSpPr>
        <p:grpSpPr>
          <a:xfrm>
            <a:off x="355600" y="1371600"/>
            <a:ext cx="8464550" cy="3160713"/>
            <a:chOff x="355600" y="1371600"/>
            <a:chExt cx="8464550" cy="3160713"/>
          </a:xfrm>
        </p:grpSpPr>
        <p:pic>
          <p:nvPicPr>
            <p:cNvPr id="5123" name="Picture 27" descr="1.jpg"/>
            <p:cNvPicPr>
              <a:picLocks noChangeAspect="1"/>
            </p:cNvPicPr>
            <p:nvPr/>
          </p:nvPicPr>
          <p:blipFill>
            <a:blip r:embed="rId3" cstate="print"/>
            <a:srcRect/>
            <a:stretch>
              <a:fillRect/>
            </a:stretch>
          </p:blipFill>
          <p:spPr bwMode="auto">
            <a:xfrm>
              <a:off x="420688" y="2205038"/>
              <a:ext cx="1981200" cy="1582737"/>
            </a:xfrm>
            <a:prstGeom prst="rect">
              <a:avLst/>
            </a:prstGeom>
            <a:noFill/>
            <a:ln w="9525">
              <a:noFill/>
              <a:miter lim="800000"/>
              <a:headEnd/>
              <a:tailEnd/>
            </a:ln>
          </p:spPr>
        </p:pic>
        <p:sp>
          <p:nvSpPr>
            <p:cNvPr id="22" name="Round Same Side Corner Rectangle 21"/>
            <p:cNvSpPr/>
            <p:nvPr/>
          </p:nvSpPr>
          <p:spPr bwMode="auto">
            <a:xfrm rot="10800000">
              <a:off x="427038" y="3435350"/>
              <a:ext cx="1955800" cy="360363"/>
            </a:xfrm>
            <a:prstGeom prst="round2SameRect">
              <a:avLst>
                <a:gd name="adj1" fmla="val 29641"/>
                <a:gd name="adj2" fmla="val 0"/>
              </a:avLst>
            </a:prstGeom>
            <a:solidFill>
              <a:srgbClr val="0070C0"/>
            </a:solidFill>
            <a:ln w="9525" cap="flat" cmpd="sng" algn="ctr">
              <a:noFill/>
              <a:prstDash val="solid"/>
              <a:round/>
              <a:headEnd type="none" w="med" len="med"/>
              <a:tailEnd type="none" w="med" len="med"/>
            </a:ln>
            <a:effectLst/>
          </p:spPr>
          <p:txBody>
            <a:bodyPr wrap="none" anchor="ctr"/>
            <a:lstStyle/>
            <a:p>
              <a:pPr>
                <a:defRPr/>
              </a:pPr>
              <a:endParaRPr lang="en-US" dirty="0">
                <a:solidFill>
                  <a:srgbClr val="E24C9B"/>
                </a:solidFill>
              </a:endParaRPr>
            </a:p>
          </p:txBody>
        </p:sp>
        <p:sp>
          <p:nvSpPr>
            <p:cNvPr id="5125" name="Rectangle 31"/>
            <p:cNvSpPr>
              <a:spLocks noChangeArrowheads="1"/>
            </p:cNvSpPr>
            <p:nvPr/>
          </p:nvSpPr>
          <p:spPr bwMode="auto">
            <a:xfrm>
              <a:off x="355600" y="3441700"/>
              <a:ext cx="2066925" cy="307975"/>
            </a:xfrm>
            <a:prstGeom prst="rect">
              <a:avLst/>
            </a:prstGeom>
            <a:noFill/>
            <a:ln w="9525">
              <a:noFill/>
              <a:miter lim="800000"/>
              <a:headEnd/>
              <a:tailEnd/>
            </a:ln>
          </p:spPr>
          <p:txBody>
            <a:bodyPr wrap="none">
              <a:spAutoFit/>
            </a:bodyPr>
            <a:lstStyle/>
            <a:p>
              <a:r>
                <a:rPr lang="en-US" dirty="0">
                  <a:solidFill>
                    <a:srgbClr val="FFFFFF"/>
                  </a:solidFill>
                </a:rPr>
                <a:t>Delight Your Customers</a:t>
              </a:r>
            </a:p>
          </p:txBody>
        </p:sp>
        <p:pic>
          <p:nvPicPr>
            <p:cNvPr id="5126" name="Picture 28" descr="2.jpg"/>
            <p:cNvPicPr>
              <a:picLocks noChangeAspect="1"/>
            </p:cNvPicPr>
            <p:nvPr/>
          </p:nvPicPr>
          <p:blipFill>
            <a:blip r:embed="rId4" cstate="print"/>
            <a:srcRect/>
            <a:stretch>
              <a:fillRect/>
            </a:stretch>
          </p:blipFill>
          <p:spPr bwMode="auto">
            <a:xfrm>
              <a:off x="2517775" y="2205038"/>
              <a:ext cx="1981200" cy="1582737"/>
            </a:xfrm>
            <a:prstGeom prst="rect">
              <a:avLst/>
            </a:prstGeom>
            <a:noFill/>
            <a:ln w="9525">
              <a:noFill/>
              <a:miter lim="800000"/>
              <a:headEnd/>
              <a:tailEnd/>
            </a:ln>
          </p:spPr>
        </p:pic>
        <p:sp>
          <p:nvSpPr>
            <p:cNvPr id="26" name="Round Same Side Corner Rectangle 25"/>
            <p:cNvSpPr/>
            <p:nvPr/>
          </p:nvSpPr>
          <p:spPr bwMode="auto">
            <a:xfrm rot="10800000">
              <a:off x="2541588" y="3421063"/>
              <a:ext cx="1955800" cy="368300"/>
            </a:xfrm>
            <a:prstGeom prst="round2SameRect">
              <a:avLst>
                <a:gd name="adj1" fmla="val 30921"/>
                <a:gd name="adj2" fmla="val 0"/>
              </a:avLst>
            </a:prstGeom>
            <a:solidFill>
              <a:srgbClr val="0070C0"/>
            </a:solidFill>
            <a:ln w="9525" cap="flat" cmpd="sng" algn="ctr">
              <a:noFill/>
              <a:prstDash val="solid"/>
              <a:round/>
              <a:headEnd type="none" w="med" len="med"/>
              <a:tailEnd type="none" w="med" len="med"/>
            </a:ln>
            <a:effectLst/>
          </p:spPr>
          <p:txBody>
            <a:bodyPr wrap="none" anchor="ctr"/>
            <a:lstStyle/>
            <a:p>
              <a:pPr>
                <a:defRPr/>
              </a:pPr>
              <a:endParaRPr lang="en-US" dirty="0">
                <a:solidFill>
                  <a:srgbClr val="E24C9B"/>
                </a:solidFill>
              </a:endParaRPr>
            </a:p>
          </p:txBody>
        </p:sp>
        <p:sp>
          <p:nvSpPr>
            <p:cNvPr id="5128" name="Rectangle 32"/>
            <p:cNvSpPr>
              <a:spLocks noChangeArrowheads="1"/>
            </p:cNvSpPr>
            <p:nvPr/>
          </p:nvSpPr>
          <p:spPr bwMode="auto">
            <a:xfrm>
              <a:off x="2663825" y="3436938"/>
              <a:ext cx="1592263" cy="307975"/>
            </a:xfrm>
            <a:prstGeom prst="rect">
              <a:avLst/>
            </a:prstGeom>
            <a:noFill/>
            <a:ln w="9525">
              <a:noFill/>
              <a:miter lim="800000"/>
              <a:headEnd/>
              <a:tailEnd/>
            </a:ln>
          </p:spPr>
          <p:txBody>
            <a:bodyPr wrap="none">
              <a:spAutoFit/>
            </a:bodyPr>
            <a:lstStyle/>
            <a:p>
              <a:r>
                <a:rPr lang="en-US" dirty="0">
                  <a:solidFill>
                    <a:srgbClr val="FFFFFF"/>
                  </a:solidFill>
                </a:rPr>
                <a:t>Produce More Jobs</a:t>
              </a:r>
            </a:p>
          </p:txBody>
        </p:sp>
        <p:pic>
          <p:nvPicPr>
            <p:cNvPr id="5129" name="Picture 29" descr="3.jpg"/>
            <p:cNvPicPr>
              <a:picLocks noChangeAspect="1"/>
            </p:cNvPicPr>
            <p:nvPr/>
          </p:nvPicPr>
          <p:blipFill>
            <a:blip r:embed="rId5" cstate="print"/>
            <a:srcRect/>
            <a:stretch>
              <a:fillRect/>
            </a:stretch>
          </p:blipFill>
          <p:spPr bwMode="auto">
            <a:xfrm>
              <a:off x="4667250" y="2205038"/>
              <a:ext cx="1979613" cy="1584325"/>
            </a:xfrm>
            <a:prstGeom prst="rect">
              <a:avLst/>
            </a:prstGeom>
            <a:noFill/>
            <a:ln w="9525">
              <a:noFill/>
              <a:miter lim="800000"/>
              <a:headEnd/>
              <a:tailEnd/>
            </a:ln>
          </p:spPr>
        </p:pic>
        <p:sp>
          <p:nvSpPr>
            <p:cNvPr id="30" name="Round Same Side Corner Rectangle 29"/>
            <p:cNvSpPr/>
            <p:nvPr/>
          </p:nvSpPr>
          <p:spPr bwMode="auto">
            <a:xfrm rot="10800000">
              <a:off x="4675188" y="3421063"/>
              <a:ext cx="1954212" cy="366712"/>
            </a:xfrm>
            <a:prstGeom prst="round2SameRect">
              <a:avLst>
                <a:gd name="adj1" fmla="val 27421"/>
                <a:gd name="adj2" fmla="val 0"/>
              </a:avLst>
            </a:prstGeom>
            <a:solidFill>
              <a:srgbClr val="0070C0"/>
            </a:solidFill>
            <a:ln w="9525" cap="flat" cmpd="sng" algn="ctr">
              <a:noFill/>
              <a:prstDash val="solid"/>
              <a:round/>
              <a:headEnd type="none" w="med" len="med"/>
              <a:tailEnd type="none" w="med" len="med"/>
            </a:ln>
            <a:effectLst/>
          </p:spPr>
          <p:txBody>
            <a:bodyPr wrap="none" anchor="ctr"/>
            <a:lstStyle/>
            <a:p>
              <a:pPr>
                <a:defRPr/>
              </a:pPr>
              <a:endParaRPr lang="en-US" dirty="0">
                <a:solidFill>
                  <a:srgbClr val="E24C9B"/>
                </a:solidFill>
              </a:endParaRPr>
            </a:p>
          </p:txBody>
        </p:sp>
        <p:sp>
          <p:nvSpPr>
            <p:cNvPr id="5131" name="Rectangle 33"/>
            <p:cNvSpPr>
              <a:spLocks noChangeArrowheads="1"/>
            </p:cNvSpPr>
            <p:nvPr/>
          </p:nvSpPr>
          <p:spPr bwMode="auto">
            <a:xfrm>
              <a:off x="4816475" y="3436938"/>
              <a:ext cx="1541463" cy="307975"/>
            </a:xfrm>
            <a:prstGeom prst="rect">
              <a:avLst/>
            </a:prstGeom>
            <a:noFill/>
            <a:ln w="9525">
              <a:noFill/>
              <a:miter lim="800000"/>
              <a:headEnd/>
              <a:tailEnd/>
            </a:ln>
          </p:spPr>
          <p:txBody>
            <a:bodyPr wrap="none">
              <a:spAutoFit/>
            </a:bodyPr>
            <a:lstStyle/>
            <a:p>
              <a:r>
                <a:rPr lang="en-US" dirty="0">
                  <a:solidFill>
                    <a:srgbClr val="FFFFFF"/>
                  </a:solidFill>
                </a:rPr>
                <a:t>Reduce Your Costs</a:t>
              </a:r>
            </a:p>
          </p:txBody>
        </p:sp>
        <p:pic>
          <p:nvPicPr>
            <p:cNvPr id="5132" name="Picture 30" descr="4.jpg"/>
            <p:cNvPicPr>
              <a:picLocks noChangeAspect="1"/>
            </p:cNvPicPr>
            <p:nvPr/>
          </p:nvPicPr>
          <p:blipFill>
            <a:blip r:embed="rId6" cstate="print"/>
            <a:srcRect/>
            <a:stretch>
              <a:fillRect/>
            </a:stretch>
          </p:blipFill>
          <p:spPr bwMode="auto">
            <a:xfrm>
              <a:off x="6773863" y="2205038"/>
              <a:ext cx="1981200" cy="1582737"/>
            </a:xfrm>
            <a:prstGeom prst="rect">
              <a:avLst/>
            </a:prstGeom>
            <a:noFill/>
            <a:ln w="9525">
              <a:noFill/>
              <a:miter lim="800000"/>
              <a:headEnd/>
              <a:tailEnd/>
            </a:ln>
          </p:spPr>
        </p:pic>
        <p:sp>
          <p:nvSpPr>
            <p:cNvPr id="34" name="Round Same Side Corner Rectangle 33"/>
            <p:cNvSpPr/>
            <p:nvPr/>
          </p:nvSpPr>
          <p:spPr bwMode="auto">
            <a:xfrm rot="10800000">
              <a:off x="6788150" y="3421063"/>
              <a:ext cx="1955800" cy="371475"/>
            </a:xfrm>
            <a:prstGeom prst="round2SameRect">
              <a:avLst>
                <a:gd name="adj1" fmla="val 25867"/>
                <a:gd name="adj2" fmla="val 0"/>
              </a:avLst>
            </a:prstGeom>
            <a:solidFill>
              <a:srgbClr val="0070C0"/>
            </a:solidFill>
            <a:ln w="9525" cap="flat" cmpd="sng" algn="ctr">
              <a:noFill/>
              <a:prstDash val="solid"/>
              <a:round/>
              <a:headEnd type="none" w="med" len="med"/>
              <a:tailEnd type="none" w="med" len="med"/>
            </a:ln>
            <a:effectLst/>
          </p:spPr>
          <p:txBody>
            <a:bodyPr wrap="none" anchor="ctr"/>
            <a:lstStyle/>
            <a:p>
              <a:pPr>
                <a:defRPr/>
              </a:pPr>
              <a:endParaRPr lang="en-US" dirty="0">
                <a:solidFill>
                  <a:srgbClr val="E24C9B"/>
                </a:solidFill>
              </a:endParaRPr>
            </a:p>
          </p:txBody>
        </p:sp>
        <p:sp>
          <p:nvSpPr>
            <p:cNvPr id="5134" name="Rectangle 34"/>
            <p:cNvSpPr>
              <a:spLocks noChangeArrowheads="1"/>
            </p:cNvSpPr>
            <p:nvPr/>
          </p:nvSpPr>
          <p:spPr bwMode="auto">
            <a:xfrm>
              <a:off x="6867525" y="3436938"/>
              <a:ext cx="1627188" cy="307975"/>
            </a:xfrm>
            <a:prstGeom prst="rect">
              <a:avLst/>
            </a:prstGeom>
            <a:noFill/>
            <a:ln w="9525">
              <a:noFill/>
              <a:miter lim="800000"/>
              <a:headEnd/>
              <a:tailEnd/>
            </a:ln>
          </p:spPr>
          <p:txBody>
            <a:bodyPr wrap="none">
              <a:spAutoFit/>
            </a:bodyPr>
            <a:lstStyle/>
            <a:p>
              <a:r>
                <a:rPr lang="en-US" dirty="0">
                  <a:solidFill>
                    <a:srgbClr val="FFFFFF"/>
                  </a:solidFill>
                </a:rPr>
                <a:t>Grow Your Business</a:t>
              </a:r>
            </a:p>
          </p:txBody>
        </p:sp>
        <p:sp>
          <p:nvSpPr>
            <p:cNvPr id="5135" name="AutoShape 16"/>
            <p:cNvSpPr>
              <a:spLocks noChangeArrowheads="1"/>
            </p:cNvSpPr>
            <p:nvPr/>
          </p:nvSpPr>
          <p:spPr bwMode="auto">
            <a:xfrm>
              <a:off x="423863" y="1371600"/>
              <a:ext cx="8294687" cy="533400"/>
            </a:xfrm>
            <a:prstGeom prst="roundRect">
              <a:avLst>
                <a:gd name="adj" fmla="val 7472"/>
              </a:avLst>
            </a:prstGeom>
            <a:solidFill>
              <a:srgbClr val="0070C0"/>
            </a:solidFill>
            <a:ln w="9525">
              <a:solidFill>
                <a:schemeClr val="tx1"/>
              </a:solidFill>
              <a:round/>
              <a:headEnd/>
              <a:tailEnd/>
            </a:ln>
          </p:spPr>
          <p:txBody>
            <a:bodyPr lIns="0" tIns="0" rIns="0" anchor="ctr"/>
            <a:lstStyle/>
            <a:p>
              <a:r>
                <a:rPr lang="en-US" sz="2400" dirty="0">
                  <a:solidFill>
                    <a:srgbClr val="FFFFFF"/>
                  </a:solidFill>
                </a:rPr>
                <a:t>  Helping You Focus on What Matters Most.</a:t>
              </a:r>
            </a:p>
          </p:txBody>
        </p:sp>
        <p:sp>
          <p:nvSpPr>
            <p:cNvPr id="5136" name="AutoShape 16"/>
            <p:cNvSpPr>
              <a:spLocks noChangeArrowheads="1"/>
            </p:cNvSpPr>
            <p:nvPr/>
          </p:nvSpPr>
          <p:spPr bwMode="auto">
            <a:xfrm>
              <a:off x="411163" y="4100513"/>
              <a:ext cx="8408987" cy="431800"/>
            </a:xfrm>
            <a:prstGeom prst="roundRect">
              <a:avLst>
                <a:gd name="adj" fmla="val 7472"/>
              </a:avLst>
            </a:prstGeom>
            <a:solidFill>
              <a:srgbClr val="0070C0"/>
            </a:solidFill>
            <a:ln w="9525">
              <a:solidFill>
                <a:schemeClr val="tx2"/>
              </a:solidFill>
              <a:round/>
              <a:headEnd/>
              <a:tailEnd/>
            </a:ln>
          </p:spPr>
          <p:txBody>
            <a:bodyPr lIns="0" tIns="0" rIns="0">
              <a:spAutoFit/>
            </a:bodyPr>
            <a:lstStyle/>
            <a:p>
              <a:pPr marL="115888"/>
              <a:r>
                <a:rPr lang="en-US" sz="2400" dirty="0">
                  <a:solidFill>
                    <a:srgbClr val="FFFFFF"/>
                  </a:solidFill>
                  <a:latin typeface="Xerox Sans Light" pitchFamily="50" charset="0"/>
                </a:rPr>
                <a:t>A committed partner to help you succeed every step of the way.</a:t>
              </a:r>
            </a:p>
          </p:txBody>
        </p:sp>
      </p:grpSp>
      <p:sp>
        <p:nvSpPr>
          <p:cNvPr id="5137" name="Rectangle 5"/>
          <p:cNvSpPr>
            <a:spLocks noGrp="1" noChangeArrowheads="1"/>
          </p:cNvSpPr>
          <p:nvPr>
            <p:ph type="ftr" sz="quarter" idx="4294967295"/>
          </p:nvPr>
        </p:nvSpPr>
        <p:spPr>
          <a:xfrm>
            <a:off x="3094038" y="6473825"/>
            <a:ext cx="3052762" cy="231775"/>
          </a:xfrm>
          <a:prstGeom prst="rect">
            <a:avLst/>
          </a:prstGeom>
          <a:noFill/>
        </p:spPr>
        <p:txBody>
          <a:bodyPr/>
          <a:lstStyle/>
          <a:p>
            <a:r>
              <a:rPr lang="en-US" dirty="0" smtClean="0"/>
              <a:t>Xerox Internal Use Only</a:t>
            </a:r>
          </a:p>
        </p:txBody>
      </p:sp>
      <p:sp>
        <p:nvSpPr>
          <p:cNvPr id="5138" name="Rectangle 6"/>
          <p:cNvSpPr>
            <a:spLocks noGrp="1" noChangeArrowheads="1"/>
          </p:cNvSpPr>
          <p:nvPr>
            <p:ph type="sldNum" sz="quarter" idx="4294967295"/>
          </p:nvPr>
        </p:nvSpPr>
        <p:spPr>
          <a:xfrm>
            <a:off x="185738" y="6473825"/>
            <a:ext cx="1752600" cy="231775"/>
          </a:xfrm>
          <a:prstGeom prst="rect">
            <a:avLst/>
          </a:prstGeom>
          <a:noFill/>
        </p:spPr>
        <p:txBody>
          <a:bodyPr/>
          <a:lstStyle/>
          <a:p>
            <a:r>
              <a:rPr lang="en-US" dirty="0" smtClean="0"/>
              <a:t>Page </a:t>
            </a:r>
            <a:fld id="{758406FD-22D4-4D06-9CFC-A5C05F061484}" type="slidenum">
              <a:rPr lang="en-US" smtClean="0"/>
              <a:pPr/>
              <a:t>2</a:t>
            </a:fld>
            <a:r>
              <a:rPr lang="en-US" dirty="0" smtClean="0"/>
              <a:t>	</a:t>
            </a:r>
          </a:p>
        </p:txBody>
      </p:sp>
    </p:spTree>
    <p:extLst>
      <p:ext uri="{BB962C8B-B14F-4D97-AF65-F5344CB8AC3E}">
        <p14:creationId xmlns:p14="http://schemas.microsoft.com/office/powerpoint/2010/main" val="258176956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t="6339"/>
          <a:stretch/>
        </p:blipFill>
        <p:spPr>
          <a:xfrm>
            <a:off x="5486400" y="1206500"/>
            <a:ext cx="2690492" cy="3149912"/>
          </a:xfrm>
          <a:prstGeom prst="rect">
            <a:avLst/>
          </a:prstGeom>
        </p:spPr>
      </p:pic>
      <p:sp>
        <p:nvSpPr>
          <p:cNvPr id="2" name="Title 1"/>
          <p:cNvSpPr>
            <a:spLocks noGrp="1"/>
          </p:cNvSpPr>
          <p:nvPr>
            <p:ph type="title"/>
          </p:nvPr>
        </p:nvSpPr>
        <p:spPr/>
        <p:txBody>
          <a:bodyPr/>
          <a:lstStyle/>
          <a:p>
            <a:r>
              <a:rPr lang="en-US" dirty="0" smtClean="0"/>
              <a:t>New – Digital Story Board – XMPie Circle</a:t>
            </a:r>
            <a:endParaRPr lang="en-US" sz="2000" dirty="0"/>
          </a:p>
        </p:txBody>
      </p:sp>
      <p:sp>
        <p:nvSpPr>
          <p:cNvPr id="3" name="Content Placeholder 2"/>
          <p:cNvSpPr>
            <a:spLocks noGrp="1"/>
          </p:cNvSpPr>
          <p:nvPr>
            <p:ph idx="1"/>
          </p:nvPr>
        </p:nvSpPr>
        <p:spPr>
          <a:xfrm>
            <a:off x="457200" y="1298448"/>
            <a:ext cx="4800600" cy="2961640"/>
          </a:xfrm>
        </p:spPr>
        <p:txBody>
          <a:bodyPr/>
          <a:lstStyle/>
          <a:p>
            <a:pPr marL="0" indent="0">
              <a:buNone/>
            </a:pPr>
            <a:r>
              <a:rPr lang="en-US" sz="2000" b="1" dirty="0" smtClean="0"/>
              <a:t>Challenge: </a:t>
            </a:r>
            <a:r>
              <a:rPr lang="en-US" sz="2000" dirty="0" smtClean="0"/>
              <a:t> Individualized, multichannel</a:t>
            </a:r>
            <a:r>
              <a:rPr lang="en-US" sz="2000" dirty="0"/>
              <a:t> </a:t>
            </a:r>
            <a:r>
              <a:rPr lang="en-US" sz="2000" dirty="0" smtClean="0"/>
              <a:t>campaigns can be difficult or confusing to visualize during conceptualization, selling, planning and building stages. </a:t>
            </a:r>
          </a:p>
          <a:p>
            <a:pPr marL="0" indent="0">
              <a:buNone/>
            </a:pPr>
            <a:endParaRPr lang="en-US" sz="800" b="1" dirty="0" smtClean="0"/>
          </a:p>
          <a:p>
            <a:pPr marL="0" indent="0">
              <a:buNone/>
            </a:pPr>
            <a:r>
              <a:rPr lang="en-US" sz="2000" b="1" dirty="0" smtClean="0"/>
              <a:t>Objective: </a:t>
            </a:r>
            <a:r>
              <a:rPr lang="en-US" sz="2000" dirty="0" smtClean="0"/>
              <a:t>Improve the clarity of communication between stakeholders and centralize collaboration by literally putting everyone </a:t>
            </a:r>
            <a:r>
              <a:rPr lang="en-US" sz="2000" b="1" i="1" dirty="0" smtClean="0"/>
              <a:t>on the same page</a:t>
            </a:r>
            <a:r>
              <a:rPr lang="en-US" sz="2000" dirty="0" smtClean="0"/>
              <a:t>.</a:t>
            </a:r>
            <a:endParaRPr lang="en-US" sz="2000" dirty="0"/>
          </a:p>
        </p:txBody>
      </p:sp>
      <p:sp>
        <p:nvSpPr>
          <p:cNvPr id="5" name="Rounded Rectangle 4"/>
          <p:cNvSpPr/>
          <p:nvPr/>
        </p:nvSpPr>
        <p:spPr>
          <a:xfrm>
            <a:off x="457200" y="4724400"/>
            <a:ext cx="8229600" cy="1524000"/>
          </a:xfrm>
          <a:prstGeom prst="roundRect">
            <a:avLst>
              <a:gd name="adj" fmla="val 8967"/>
            </a:avLst>
          </a:prstGeom>
          <a:gradFill flip="none" rotWithShape="1">
            <a:gsLst>
              <a:gs pos="0">
                <a:schemeClr val="bg1">
                  <a:lumMod val="85000"/>
                  <a:alpha val="0"/>
                </a:schemeClr>
              </a:gs>
              <a:gs pos="80000">
                <a:schemeClr val="bg1">
                  <a:lumMod val="85000"/>
                  <a:alpha val="50000"/>
                </a:schemeClr>
              </a:gs>
              <a:gs pos="90000">
                <a:schemeClr val="bg1">
                  <a:lumMod val="95000"/>
                  <a:alpha val="57000"/>
                </a:schemeClr>
              </a:gs>
            </a:gsLst>
            <a:lin ang="5400000" scaled="0"/>
            <a:tileRect/>
          </a:gradFill>
          <a:ln w="6350" cmpd="sng">
            <a:solidFill>
              <a:schemeClr val="bg1">
                <a:lumMod val="75000"/>
              </a:schemeClr>
            </a:solidFill>
          </a:ln>
          <a:effectLst>
            <a:outerShdw blurRad="40000" dist="23000" dir="5400000" rotWithShape="0">
              <a:srgbClr val="000000">
                <a:alpha val="35000"/>
              </a:srgbClr>
            </a:outerShdw>
            <a:reflection blurRad="6350" stA="50000" endA="300" endPos="55000" dir="5400000" sy="-100000" algn="bl" rotWithShape="0"/>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1" name="Content Placeholder 2"/>
          <p:cNvSpPr txBox="1">
            <a:spLocks/>
          </p:cNvSpPr>
          <p:nvPr/>
        </p:nvSpPr>
        <p:spPr bwMode="auto">
          <a:xfrm>
            <a:off x="457200" y="4191000"/>
            <a:ext cx="728853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folHlink"/>
              </a:buClr>
              <a:buSzPct val="75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85000"/>
              <a:buFont typeface="Arial Narrow" pitchFamily="34" charset="0"/>
              <a:buChar char="–"/>
              <a:defRPr sz="20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95000"/>
              <a:buChar char="•"/>
              <a:defRPr>
                <a:solidFill>
                  <a:schemeClr val="tx1"/>
                </a:solidFill>
                <a:latin typeface="+mn-lt"/>
                <a:cs typeface="+mn-cs"/>
              </a:defRPr>
            </a:lvl3pPr>
            <a:lvl4pPr marL="1600200" indent="-228600" algn="l" rtl="0" eaLnBrk="0" fontAlgn="base" hangingPunct="0">
              <a:spcBef>
                <a:spcPct val="20000"/>
              </a:spcBef>
              <a:spcAft>
                <a:spcPct val="0"/>
              </a:spcAft>
              <a:buClr>
                <a:schemeClr val="folHlink"/>
              </a:buClr>
              <a:buSzPct val="75000"/>
              <a:buFont typeface="Wingdings" pitchFamily="2" charset="2"/>
              <a:buChar char="§"/>
              <a:defRPr sz="1600">
                <a:solidFill>
                  <a:schemeClr val="tx1"/>
                </a:solidFill>
                <a:latin typeface="+mn-lt"/>
                <a:cs typeface="+mn-cs"/>
              </a:defRPr>
            </a:lvl4pPr>
            <a:lvl5pPr marL="2057400" indent="-228600" algn="l" rtl="0" eaLnBrk="0" fontAlgn="base" hangingPunct="0">
              <a:spcBef>
                <a:spcPct val="20000"/>
              </a:spcBef>
              <a:spcAft>
                <a:spcPct val="0"/>
              </a:spcAft>
              <a:buClr>
                <a:schemeClr val="folHlink"/>
              </a:buClr>
              <a:buSzPct val="85000"/>
              <a:buFont typeface="Wingdings" pitchFamily="2" charset="2"/>
              <a:buChar char="s"/>
              <a:defRPr sz="1400">
                <a:solidFill>
                  <a:schemeClr val="tx1"/>
                </a:solidFill>
                <a:latin typeface="+mn-lt"/>
                <a:cs typeface="+mn-cs"/>
              </a:defRPr>
            </a:lvl5pPr>
            <a:lvl6pPr marL="25146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6pPr>
            <a:lvl7pPr marL="29718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7pPr>
            <a:lvl8pPr marL="34290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8pPr>
            <a:lvl9pPr marL="38862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9pPr>
          </a:lstStyle>
          <a:p>
            <a:pPr marL="0" indent="0">
              <a:buFont typeface="Wingdings" pitchFamily="2" charset="2"/>
              <a:buNone/>
            </a:pPr>
            <a:r>
              <a:rPr lang="en-US" sz="2000" b="1" dirty="0" smtClean="0">
                <a:solidFill>
                  <a:srgbClr val="FF0000"/>
                </a:solidFill>
                <a:effectLst>
                  <a:outerShdw blurRad="50800" dist="38100" dir="2700000" algn="tl" rotWithShape="0">
                    <a:srgbClr val="000000">
                      <a:alpha val="43000"/>
                    </a:srgbClr>
                  </a:outerShdw>
                </a:effectLst>
                <a:latin typeface="+mj-lt"/>
              </a:rPr>
              <a:t>How does XMPie Circle</a:t>
            </a:r>
            <a:r>
              <a:rPr lang="en-US" sz="2000" b="1" baseline="30000" dirty="0" smtClean="0">
                <a:solidFill>
                  <a:srgbClr val="FF0000"/>
                </a:solidFill>
                <a:effectLst>
                  <a:outerShdw blurRad="50800" dist="38100" dir="2700000" algn="tl" rotWithShape="0">
                    <a:srgbClr val="000000">
                      <a:alpha val="43000"/>
                    </a:srgbClr>
                  </a:outerShdw>
                </a:effectLst>
                <a:latin typeface="+mj-lt"/>
              </a:rPr>
              <a:t>™</a:t>
            </a:r>
            <a:r>
              <a:rPr lang="en-US" sz="2000" b="1" dirty="0" smtClean="0">
                <a:solidFill>
                  <a:srgbClr val="FF0000"/>
                </a:solidFill>
                <a:effectLst>
                  <a:outerShdw blurRad="50800" dist="38100" dir="2700000" algn="tl" rotWithShape="0">
                    <a:srgbClr val="000000">
                      <a:alpha val="43000"/>
                    </a:srgbClr>
                  </a:outerShdw>
                </a:effectLst>
                <a:latin typeface="+mj-lt"/>
              </a:rPr>
              <a:t> achieve this objective?</a:t>
            </a:r>
            <a:endParaRPr lang="en-US" sz="2000" dirty="0">
              <a:solidFill>
                <a:srgbClr val="FF0000"/>
              </a:solidFill>
              <a:effectLst>
                <a:outerShdw blurRad="50800" dist="38100" dir="2700000" algn="tl" rotWithShape="0">
                  <a:srgbClr val="000000">
                    <a:alpha val="43000"/>
                  </a:srgbClr>
                </a:outerShdw>
              </a:effectLst>
              <a:latin typeface="+mj-lt"/>
            </a:endParaRPr>
          </a:p>
        </p:txBody>
      </p:sp>
      <p:sp>
        <p:nvSpPr>
          <p:cNvPr id="8" name="Rectangle 7"/>
          <p:cNvSpPr/>
          <p:nvPr/>
        </p:nvSpPr>
        <p:spPr>
          <a:xfrm>
            <a:off x="533400" y="4800600"/>
            <a:ext cx="8001000" cy="1354217"/>
          </a:xfrm>
          <a:prstGeom prst="rect">
            <a:avLst/>
          </a:prstGeom>
        </p:spPr>
        <p:txBody>
          <a:bodyPr wrap="square">
            <a:spAutoFit/>
          </a:bodyPr>
          <a:lstStyle/>
          <a:p>
            <a:pPr marL="285750" indent="-285750">
              <a:spcAft>
                <a:spcPts val="600"/>
              </a:spcAft>
              <a:buFont typeface="Arial" pitchFamily="34" charset="0"/>
              <a:buChar char="•"/>
            </a:pPr>
            <a:r>
              <a:rPr lang="en-US" dirty="0" smtClean="0"/>
              <a:t>Circle </a:t>
            </a:r>
            <a:r>
              <a:rPr lang="en-US" i="1" dirty="0" smtClean="0"/>
              <a:t>removes the barriers</a:t>
            </a:r>
            <a:r>
              <a:rPr lang="en-US" dirty="0" smtClean="0"/>
              <a:t> that often </a:t>
            </a:r>
            <a:r>
              <a:rPr lang="en-US" dirty="0"/>
              <a:t>prevent the broad adoption of </a:t>
            </a:r>
            <a:r>
              <a:rPr lang="en-US" dirty="0" smtClean="0"/>
              <a:t>1:1, multichannel </a:t>
            </a:r>
            <a:r>
              <a:rPr lang="en-US" dirty="0"/>
              <a:t>campaigns </a:t>
            </a:r>
            <a:r>
              <a:rPr lang="en-US" dirty="0" smtClean="0"/>
              <a:t>for service providers and the businesses they engage.  </a:t>
            </a:r>
          </a:p>
          <a:p>
            <a:pPr marL="285750" indent="-285750">
              <a:spcAft>
                <a:spcPts val="600"/>
              </a:spcAft>
              <a:buFont typeface="Arial" pitchFamily="34" charset="0"/>
              <a:buChar char="•"/>
            </a:pPr>
            <a:r>
              <a:rPr lang="en-US" dirty="0" smtClean="0"/>
              <a:t>Circle </a:t>
            </a:r>
            <a:r>
              <a:rPr lang="en-US" i="1" dirty="0" smtClean="0"/>
              <a:t>enhances the efficiency</a:t>
            </a:r>
            <a:r>
              <a:rPr lang="en-US" dirty="0" smtClean="0"/>
              <a:t> of building campaigns and </a:t>
            </a:r>
            <a:r>
              <a:rPr lang="en-US" i="1" dirty="0" smtClean="0"/>
              <a:t>accurately sets expectations</a:t>
            </a:r>
            <a:r>
              <a:rPr lang="en-US" dirty="0" smtClean="0"/>
              <a:t>. </a:t>
            </a:r>
          </a:p>
          <a:p>
            <a:pPr marL="285750" indent="-285750">
              <a:spcAft>
                <a:spcPts val="600"/>
              </a:spcAft>
              <a:buFont typeface="Arial" pitchFamily="34" charset="0"/>
              <a:buChar char="•"/>
            </a:pPr>
            <a:r>
              <a:rPr lang="en-US" dirty="0" smtClean="0"/>
              <a:t>Circle </a:t>
            </a:r>
            <a:r>
              <a:rPr lang="en-US" i="1" dirty="0" smtClean="0"/>
              <a:t>expedites time-to-market </a:t>
            </a:r>
            <a:r>
              <a:rPr lang="en-US" dirty="0" smtClean="0"/>
              <a:t>and helps </a:t>
            </a:r>
            <a:r>
              <a:rPr lang="en-US" i="1" dirty="0" smtClean="0"/>
              <a:t>reduce overall costs</a:t>
            </a:r>
            <a:r>
              <a:rPr lang="en-US" dirty="0" smtClean="0"/>
              <a:t>.</a:t>
            </a:r>
            <a:endParaRPr lang="en-US" dirty="0"/>
          </a:p>
        </p:txBody>
      </p:sp>
      <p:pic>
        <p:nvPicPr>
          <p:cNvPr id="9" name="Content Placeholder 4" descr="XMPie-Xerox combo.png"/>
          <p:cNvPicPr>
            <a:picLocks noChangeAspect="1"/>
          </p:cNvPicPr>
          <p:nvPr/>
        </p:nvPicPr>
        <p:blipFill>
          <a:blip r:embed="rId4" cstate="print"/>
          <a:srcRect/>
          <a:stretch>
            <a:fillRect/>
          </a:stretch>
        </p:blipFill>
        <p:spPr bwMode="auto">
          <a:xfrm>
            <a:off x="7687031" y="0"/>
            <a:ext cx="1456969" cy="1371600"/>
          </a:xfrm>
          <a:prstGeom prst="rect">
            <a:avLst/>
          </a:prstGeom>
          <a:noFill/>
          <a:ln w="9525">
            <a:noFill/>
            <a:miter lim="800000"/>
            <a:headEnd/>
            <a:tailEnd/>
          </a:ln>
        </p:spPr>
      </p:pic>
    </p:spTree>
    <p:extLst>
      <p:ext uri="{BB962C8B-B14F-4D97-AF65-F5344CB8AC3E}">
        <p14:creationId xmlns:p14="http://schemas.microsoft.com/office/powerpoint/2010/main" val="2434112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5"/>
          <a:srcRect t="6339"/>
          <a:stretch/>
        </p:blipFill>
        <p:spPr>
          <a:xfrm>
            <a:off x="5486400" y="1206500"/>
            <a:ext cx="2690492" cy="3149912"/>
          </a:xfrm>
          <a:prstGeom prst="rect">
            <a:avLst/>
          </a:prstGeom>
        </p:spPr>
      </p:pic>
      <p:sp>
        <p:nvSpPr>
          <p:cNvPr id="2" name="Title 1"/>
          <p:cNvSpPr>
            <a:spLocks noGrp="1"/>
          </p:cNvSpPr>
          <p:nvPr>
            <p:ph type="title"/>
          </p:nvPr>
        </p:nvSpPr>
        <p:spPr/>
        <p:txBody>
          <a:bodyPr/>
          <a:lstStyle/>
          <a:p>
            <a:r>
              <a:rPr lang="en-US" dirty="0" smtClean="0"/>
              <a:t>New – Digital Story Board – XMPie Circle</a:t>
            </a:r>
            <a:endParaRPr lang="en-US" sz="2000" dirty="0"/>
          </a:p>
        </p:txBody>
      </p:sp>
      <p:sp>
        <p:nvSpPr>
          <p:cNvPr id="3" name="Content Placeholder 2"/>
          <p:cNvSpPr>
            <a:spLocks noGrp="1"/>
          </p:cNvSpPr>
          <p:nvPr>
            <p:ph idx="1"/>
          </p:nvPr>
        </p:nvSpPr>
        <p:spPr>
          <a:xfrm>
            <a:off x="457200" y="1298448"/>
            <a:ext cx="4800600" cy="2961640"/>
          </a:xfrm>
        </p:spPr>
        <p:txBody>
          <a:bodyPr/>
          <a:lstStyle/>
          <a:p>
            <a:pPr marL="0" indent="0">
              <a:buNone/>
            </a:pPr>
            <a:r>
              <a:rPr lang="en-US" sz="2000" b="1" dirty="0" smtClean="0"/>
              <a:t>Challenge: </a:t>
            </a:r>
            <a:r>
              <a:rPr lang="en-US" sz="2000" dirty="0" smtClean="0"/>
              <a:t> Individualized, multichannel</a:t>
            </a:r>
            <a:r>
              <a:rPr lang="en-US" sz="2000" dirty="0"/>
              <a:t> </a:t>
            </a:r>
            <a:r>
              <a:rPr lang="en-US" sz="2000" dirty="0" smtClean="0"/>
              <a:t>campaigns can be difficult or confusing to visualize during conceptualization, selling, planning and building stages. </a:t>
            </a:r>
          </a:p>
          <a:p>
            <a:pPr marL="0" indent="0">
              <a:buNone/>
            </a:pPr>
            <a:endParaRPr lang="en-US" sz="800" b="1" dirty="0" smtClean="0"/>
          </a:p>
          <a:p>
            <a:pPr marL="0" indent="0">
              <a:buNone/>
            </a:pPr>
            <a:r>
              <a:rPr lang="en-US" sz="2000" b="1" dirty="0" smtClean="0"/>
              <a:t>Objective: </a:t>
            </a:r>
            <a:r>
              <a:rPr lang="en-US" sz="2000" dirty="0" smtClean="0"/>
              <a:t>Improve the clarity of communication between stakeholders and centralize collaboration by literally putting everyone </a:t>
            </a:r>
            <a:r>
              <a:rPr lang="en-US" sz="2000" b="1" i="1" dirty="0" smtClean="0"/>
              <a:t>on the same page</a:t>
            </a:r>
            <a:r>
              <a:rPr lang="en-US" sz="2000" dirty="0" smtClean="0"/>
              <a:t>.</a:t>
            </a:r>
            <a:endParaRPr lang="en-US" sz="2000" dirty="0"/>
          </a:p>
        </p:txBody>
      </p:sp>
      <p:sp>
        <p:nvSpPr>
          <p:cNvPr id="5" name="Rounded Rectangle 4"/>
          <p:cNvSpPr/>
          <p:nvPr/>
        </p:nvSpPr>
        <p:spPr>
          <a:xfrm>
            <a:off x="457200" y="4724400"/>
            <a:ext cx="8229600" cy="1524000"/>
          </a:xfrm>
          <a:prstGeom prst="roundRect">
            <a:avLst>
              <a:gd name="adj" fmla="val 8967"/>
            </a:avLst>
          </a:prstGeom>
          <a:gradFill flip="none" rotWithShape="1">
            <a:gsLst>
              <a:gs pos="0">
                <a:schemeClr val="bg1">
                  <a:lumMod val="85000"/>
                  <a:alpha val="0"/>
                </a:schemeClr>
              </a:gs>
              <a:gs pos="80000">
                <a:schemeClr val="bg1">
                  <a:lumMod val="85000"/>
                  <a:alpha val="50000"/>
                </a:schemeClr>
              </a:gs>
              <a:gs pos="90000">
                <a:schemeClr val="bg1">
                  <a:lumMod val="95000"/>
                  <a:alpha val="57000"/>
                </a:schemeClr>
              </a:gs>
            </a:gsLst>
            <a:lin ang="5400000" scaled="0"/>
            <a:tileRect/>
          </a:gradFill>
          <a:ln w="6350" cmpd="sng">
            <a:solidFill>
              <a:schemeClr val="bg1">
                <a:lumMod val="75000"/>
              </a:schemeClr>
            </a:solidFill>
          </a:ln>
          <a:effectLst>
            <a:outerShdw blurRad="40000" dist="23000" dir="5400000" rotWithShape="0">
              <a:srgbClr val="000000">
                <a:alpha val="35000"/>
              </a:srgbClr>
            </a:outerShdw>
            <a:reflection blurRad="6350" stA="50000" endA="300" endPos="55000" dir="5400000" sy="-100000" algn="bl" rotWithShape="0"/>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1" name="Content Placeholder 2"/>
          <p:cNvSpPr txBox="1">
            <a:spLocks/>
          </p:cNvSpPr>
          <p:nvPr/>
        </p:nvSpPr>
        <p:spPr bwMode="auto">
          <a:xfrm>
            <a:off x="457200" y="4191000"/>
            <a:ext cx="728853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folHlink"/>
              </a:buClr>
              <a:buSzPct val="75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85000"/>
              <a:buFont typeface="Arial Narrow" pitchFamily="34" charset="0"/>
              <a:buChar char="–"/>
              <a:defRPr sz="20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95000"/>
              <a:buChar char="•"/>
              <a:defRPr>
                <a:solidFill>
                  <a:schemeClr val="tx1"/>
                </a:solidFill>
                <a:latin typeface="+mn-lt"/>
                <a:cs typeface="+mn-cs"/>
              </a:defRPr>
            </a:lvl3pPr>
            <a:lvl4pPr marL="1600200" indent="-228600" algn="l" rtl="0" eaLnBrk="0" fontAlgn="base" hangingPunct="0">
              <a:spcBef>
                <a:spcPct val="20000"/>
              </a:spcBef>
              <a:spcAft>
                <a:spcPct val="0"/>
              </a:spcAft>
              <a:buClr>
                <a:schemeClr val="folHlink"/>
              </a:buClr>
              <a:buSzPct val="75000"/>
              <a:buFont typeface="Wingdings" pitchFamily="2" charset="2"/>
              <a:buChar char="§"/>
              <a:defRPr sz="1600">
                <a:solidFill>
                  <a:schemeClr val="tx1"/>
                </a:solidFill>
                <a:latin typeface="+mn-lt"/>
                <a:cs typeface="+mn-cs"/>
              </a:defRPr>
            </a:lvl4pPr>
            <a:lvl5pPr marL="2057400" indent="-228600" algn="l" rtl="0" eaLnBrk="0" fontAlgn="base" hangingPunct="0">
              <a:spcBef>
                <a:spcPct val="20000"/>
              </a:spcBef>
              <a:spcAft>
                <a:spcPct val="0"/>
              </a:spcAft>
              <a:buClr>
                <a:schemeClr val="folHlink"/>
              </a:buClr>
              <a:buSzPct val="85000"/>
              <a:buFont typeface="Wingdings" pitchFamily="2" charset="2"/>
              <a:buChar char="s"/>
              <a:defRPr sz="1400">
                <a:solidFill>
                  <a:schemeClr val="tx1"/>
                </a:solidFill>
                <a:latin typeface="+mn-lt"/>
                <a:cs typeface="+mn-cs"/>
              </a:defRPr>
            </a:lvl5pPr>
            <a:lvl6pPr marL="25146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6pPr>
            <a:lvl7pPr marL="29718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7pPr>
            <a:lvl8pPr marL="34290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8pPr>
            <a:lvl9pPr marL="3886200" indent="-228600" algn="l" rtl="0" eaLnBrk="1" fontAlgn="base" hangingPunct="1">
              <a:spcBef>
                <a:spcPct val="20000"/>
              </a:spcBef>
              <a:spcAft>
                <a:spcPct val="0"/>
              </a:spcAft>
              <a:buClr>
                <a:schemeClr val="folHlink"/>
              </a:buClr>
              <a:buFont typeface="Wingdings" pitchFamily="2" charset="2"/>
              <a:buChar char="§"/>
              <a:defRPr sz="2000">
                <a:solidFill>
                  <a:schemeClr val="tx1"/>
                </a:solidFill>
                <a:latin typeface="+mn-lt"/>
                <a:cs typeface="+mn-cs"/>
              </a:defRPr>
            </a:lvl9pPr>
          </a:lstStyle>
          <a:p>
            <a:pPr marL="0" indent="0">
              <a:buFont typeface="Wingdings" pitchFamily="2" charset="2"/>
              <a:buNone/>
            </a:pPr>
            <a:r>
              <a:rPr lang="en-US" sz="2000" b="1" dirty="0" smtClean="0">
                <a:solidFill>
                  <a:srgbClr val="FF0000"/>
                </a:solidFill>
                <a:effectLst>
                  <a:outerShdw blurRad="50800" dist="38100" dir="2700000" algn="tl" rotWithShape="0">
                    <a:srgbClr val="000000">
                      <a:alpha val="43000"/>
                    </a:srgbClr>
                  </a:outerShdw>
                </a:effectLst>
                <a:latin typeface="+mj-lt"/>
              </a:rPr>
              <a:t>How does XMPie Circle</a:t>
            </a:r>
            <a:r>
              <a:rPr lang="en-US" sz="2000" b="1" baseline="30000" dirty="0" smtClean="0">
                <a:solidFill>
                  <a:srgbClr val="FF0000"/>
                </a:solidFill>
                <a:effectLst>
                  <a:outerShdw blurRad="50800" dist="38100" dir="2700000" algn="tl" rotWithShape="0">
                    <a:srgbClr val="000000">
                      <a:alpha val="43000"/>
                    </a:srgbClr>
                  </a:outerShdw>
                </a:effectLst>
                <a:latin typeface="+mj-lt"/>
              </a:rPr>
              <a:t>™</a:t>
            </a:r>
            <a:r>
              <a:rPr lang="en-US" sz="2000" b="1" dirty="0" smtClean="0">
                <a:solidFill>
                  <a:srgbClr val="FF0000"/>
                </a:solidFill>
                <a:effectLst>
                  <a:outerShdw blurRad="50800" dist="38100" dir="2700000" algn="tl" rotWithShape="0">
                    <a:srgbClr val="000000">
                      <a:alpha val="43000"/>
                    </a:srgbClr>
                  </a:outerShdw>
                </a:effectLst>
                <a:latin typeface="+mj-lt"/>
              </a:rPr>
              <a:t> achieve this objective?</a:t>
            </a:r>
            <a:endParaRPr lang="en-US" sz="2000" dirty="0">
              <a:solidFill>
                <a:srgbClr val="FF0000"/>
              </a:solidFill>
              <a:effectLst>
                <a:outerShdw blurRad="50800" dist="38100" dir="2700000" algn="tl" rotWithShape="0">
                  <a:srgbClr val="000000">
                    <a:alpha val="43000"/>
                  </a:srgbClr>
                </a:outerShdw>
              </a:effectLst>
              <a:latin typeface="+mj-lt"/>
            </a:endParaRPr>
          </a:p>
        </p:txBody>
      </p:sp>
      <p:sp>
        <p:nvSpPr>
          <p:cNvPr id="8" name="Rectangle 7"/>
          <p:cNvSpPr/>
          <p:nvPr/>
        </p:nvSpPr>
        <p:spPr>
          <a:xfrm>
            <a:off x="533400" y="4800600"/>
            <a:ext cx="8001000" cy="1354217"/>
          </a:xfrm>
          <a:prstGeom prst="rect">
            <a:avLst/>
          </a:prstGeom>
        </p:spPr>
        <p:txBody>
          <a:bodyPr wrap="square">
            <a:spAutoFit/>
          </a:bodyPr>
          <a:lstStyle/>
          <a:p>
            <a:pPr marL="285750" indent="-285750">
              <a:spcAft>
                <a:spcPts val="600"/>
              </a:spcAft>
              <a:buFont typeface="Arial" pitchFamily="34" charset="0"/>
              <a:buChar char="•"/>
            </a:pPr>
            <a:r>
              <a:rPr lang="en-US" dirty="0" smtClean="0"/>
              <a:t>Circle </a:t>
            </a:r>
            <a:r>
              <a:rPr lang="en-US" i="1" dirty="0" smtClean="0"/>
              <a:t>removes the barriers</a:t>
            </a:r>
            <a:r>
              <a:rPr lang="en-US" dirty="0" smtClean="0"/>
              <a:t> that often </a:t>
            </a:r>
            <a:r>
              <a:rPr lang="en-US" dirty="0"/>
              <a:t>prevent the broad adoption of </a:t>
            </a:r>
            <a:r>
              <a:rPr lang="en-US" dirty="0" smtClean="0"/>
              <a:t>1:1, multichannel </a:t>
            </a:r>
            <a:r>
              <a:rPr lang="en-US" dirty="0"/>
              <a:t>campaigns </a:t>
            </a:r>
            <a:r>
              <a:rPr lang="en-US" dirty="0" smtClean="0"/>
              <a:t>for service providers and the businesses they engage.  </a:t>
            </a:r>
          </a:p>
          <a:p>
            <a:pPr marL="285750" indent="-285750">
              <a:spcAft>
                <a:spcPts val="600"/>
              </a:spcAft>
              <a:buFont typeface="Arial" pitchFamily="34" charset="0"/>
              <a:buChar char="•"/>
            </a:pPr>
            <a:r>
              <a:rPr lang="en-US" dirty="0" smtClean="0"/>
              <a:t>Circle </a:t>
            </a:r>
            <a:r>
              <a:rPr lang="en-US" i="1" dirty="0" smtClean="0"/>
              <a:t>enhances the efficiency</a:t>
            </a:r>
            <a:r>
              <a:rPr lang="en-US" dirty="0" smtClean="0"/>
              <a:t> of building campaigns and </a:t>
            </a:r>
            <a:r>
              <a:rPr lang="en-US" i="1" dirty="0" smtClean="0"/>
              <a:t>accurately sets expectations</a:t>
            </a:r>
            <a:r>
              <a:rPr lang="en-US" dirty="0" smtClean="0"/>
              <a:t>. </a:t>
            </a:r>
          </a:p>
          <a:p>
            <a:pPr marL="285750" indent="-285750">
              <a:spcAft>
                <a:spcPts val="600"/>
              </a:spcAft>
              <a:buFont typeface="Arial" pitchFamily="34" charset="0"/>
              <a:buChar char="•"/>
            </a:pPr>
            <a:r>
              <a:rPr lang="en-US" dirty="0" smtClean="0"/>
              <a:t>Circle </a:t>
            </a:r>
            <a:r>
              <a:rPr lang="en-US" i="1" dirty="0" smtClean="0"/>
              <a:t>expedites time-to-market </a:t>
            </a:r>
            <a:r>
              <a:rPr lang="en-US" dirty="0" smtClean="0"/>
              <a:t>and helps </a:t>
            </a:r>
            <a:r>
              <a:rPr lang="en-US" i="1" dirty="0" smtClean="0"/>
              <a:t>reduce overall costs</a:t>
            </a:r>
            <a:r>
              <a:rPr lang="en-US" dirty="0" smtClean="0"/>
              <a:t>.</a:t>
            </a:r>
            <a:endParaRPr lang="en-US" dirty="0"/>
          </a:p>
        </p:txBody>
      </p:sp>
      <p:pic>
        <p:nvPicPr>
          <p:cNvPr id="9" name="Content Placeholder 4" descr="XMPie-Xerox combo.png"/>
          <p:cNvPicPr>
            <a:picLocks noChangeAspect="1"/>
          </p:cNvPicPr>
          <p:nvPr/>
        </p:nvPicPr>
        <p:blipFill>
          <a:blip r:embed="rId6" cstate="print"/>
          <a:srcRect/>
          <a:stretch>
            <a:fillRect/>
          </a:stretch>
        </p:blipFill>
        <p:spPr bwMode="auto">
          <a:xfrm>
            <a:off x="7687031" y="0"/>
            <a:ext cx="1456969" cy="1371600"/>
          </a:xfrm>
          <a:prstGeom prst="rect">
            <a:avLst/>
          </a:prstGeom>
          <a:noFill/>
          <a:ln w="9525">
            <a:noFill/>
            <a:miter lim="800000"/>
            <a:headEnd/>
            <a:tailEnd/>
          </a:ln>
        </p:spPr>
      </p:pic>
      <p:pic>
        <p:nvPicPr>
          <p:cNvPr id="4" name="circle_english.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857250"/>
            <a:ext cx="9144000" cy="5143500"/>
          </a:xfrm>
          <a:prstGeom prst="rect">
            <a:avLst/>
          </a:prstGeom>
        </p:spPr>
      </p:pic>
    </p:spTree>
    <p:extLst>
      <p:ext uri="{BB962C8B-B14F-4D97-AF65-F5344CB8AC3E}">
        <p14:creationId xmlns:p14="http://schemas.microsoft.com/office/powerpoint/2010/main" val="155027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par>
                          <p:cTn id="15" fill="hold">
                            <p:stCondLst>
                              <p:cond delay="2000"/>
                            </p:stCondLst>
                            <p:childTnLst>
                              <p:par>
                                <p:cTn id="16" presetID="1" presetClass="mediacall" presetSubtype="0" fill="hold" nodeType="afterEffect">
                                  <p:stCondLst>
                                    <p:cond delay="0"/>
                                  </p:stCondLst>
                                  <p:childTnLst>
                                    <p:cmd type="call" cmd="playFrom(0.0)">
                                      <p:cBhvr>
                                        <p:cTn id="17" dur="1099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4"/>
                </p:tgtEl>
              </p:cMediaNode>
            </p:video>
            <p:seq concurrent="1" nextAc="seek">
              <p:cTn id="19" restart="whenNotActive" fill="hold" evtFilter="cancelBubble" nodeType="interactiveSeq">
                <p:stCondLst>
                  <p:cond evt="onClick" delay="0">
                    <p:tgtEl>
                      <p:spTgt spid="4"/>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clickEffect">
                                  <p:stCondLst>
                                    <p:cond delay="0"/>
                                  </p:stCondLst>
                                  <p:childTnLst>
                                    <p:cmd type="call" cmd="togglePause">
                                      <p:cBhvr>
                                        <p:cTn id="23" dur="1" fill="hold"/>
                                        <p:tgtEl>
                                          <p:spTgt spid="4"/>
                                        </p:tgtEl>
                                      </p:cBhvr>
                                    </p:cmd>
                                  </p:childTnLst>
                                </p:cTn>
                              </p:par>
                            </p:childTnLst>
                          </p:cTn>
                        </p:par>
                      </p:childTnLst>
                    </p:cTn>
                  </p:par>
                </p:childTnLst>
              </p:cTn>
              <p:nextCondLst>
                <p:cond evt="onClick" delay="0">
                  <p:tgtEl>
                    <p:spTgt spid="4"/>
                  </p:tgtEl>
                </p:cond>
              </p:nextCondLst>
            </p:seq>
          </p:childTnLst>
        </p:cTn>
      </p:par>
    </p:tnLst>
    <p:bldLst>
      <p:bldP spid="5" grpId="0" animBg="1"/>
      <p:bldP spid="11"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152400" y="304800"/>
            <a:ext cx="8753475" cy="533400"/>
          </a:xfrm>
          <a:prstGeom prst="rect">
            <a:avLst/>
          </a:prstGeom>
          <a:noFill/>
          <a:ln w="9525">
            <a:noFill/>
            <a:miter lim="800000"/>
            <a:headEnd/>
            <a:tailEnd/>
          </a:ln>
        </p:spPr>
        <p:txBody>
          <a:bodyPr anchor="ctr"/>
          <a:lstStyle/>
          <a:p>
            <a:pPr algn="ctr" eaLnBrk="0" hangingPunct="0">
              <a:defRPr/>
            </a:pPr>
            <a:r>
              <a:rPr lang="en-US" sz="2800" b="1" kern="0" dirty="0" smtClean="0">
                <a:solidFill>
                  <a:schemeClr val="tx2"/>
                </a:solidFill>
                <a:latin typeface="+mj-lt"/>
                <a:ea typeface="+mj-ea"/>
                <a:cs typeface="+mj-cs"/>
              </a:rPr>
              <a:t>Driving More Interactive Print with Personalized Video</a:t>
            </a:r>
            <a:endParaRPr lang="en-US" sz="2800" b="1" kern="0" dirty="0">
              <a:solidFill>
                <a:schemeClr val="tx2"/>
              </a:solidFill>
              <a:latin typeface="+mj-lt"/>
              <a:ea typeface="+mj-ea"/>
              <a:cs typeface="+mj-cs"/>
            </a:endParaRPr>
          </a:p>
        </p:txBody>
      </p:sp>
      <p:pic>
        <p:nvPicPr>
          <p:cNvPr id="3174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995" t="7531" r="7321" b="12366"/>
          <a:stretch/>
        </p:blipFill>
        <p:spPr bwMode="auto">
          <a:xfrm>
            <a:off x="152400" y="876300"/>
            <a:ext cx="4191000" cy="2228850"/>
          </a:xfrm>
          <a:prstGeom prst="rect">
            <a:avLst/>
          </a:prstGeom>
          <a:noFill/>
          <a:ln>
            <a:noFill/>
          </a:ln>
          <a:effectLst/>
          <a:extLst>
            <a:ext uri="{909E8E84-426E-40dd-AFC4-6F175D3DCCD1}">
              <a14:hiddenFill xmlns:a14="http://schemas.microsoft.com/office/drawing/2010/main">
                <a:solidFill>
                  <a:srgbClr val="BEDFF2"/>
                </a:solidFill>
              </a14:hiddenFill>
            </a:ext>
            <a:ext uri="{91240B29-F687-4f45-9708-019B960494DF}">
              <a14:hiddenLine xmlns:a14="http://schemas.microsoft.com/office/drawing/2010/main" w="9525" cap="flat" cmpd="sng" algn="ctr">
                <a:solidFill>
                  <a:schemeClr val="folHlink"/>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8768" t="8827" r="6197" b="13783"/>
          <a:stretch/>
        </p:blipFill>
        <p:spPr bwMode="auto">
          <a:xfrm>
            <a:off x="3810000" y="3352800"/>
            <a:ext cx="4895850" cy="2505075"/>
          </a:xfrm>
          <a:prstGeom prst="rect">
            <a:avLst/>
          </a:prstGeom>
          <a:noFill/>
          <a:ln>
            <a:noFill/>
          </a:ln>
          <a:effectLst/>
          <a:extLst>
            <a:ext uri="{909E8E84-426E-40dd-AFC4-6F175D3DCCD1}">
              <a14:hiddenFill xmlns:a14="http://schemas.microsoft.com/office/drawing/2010/main">
                <a:solidFill>
                  <a:srgbClr val="BEDFF2"/>
                </a:solidFill>
              </a14:hiddenFill>
            </a:ext>
            <a:ext uri="{91240B29-F687-4f45-9708-019B960494DF}">
              <a14:hiddenLine xmlns:a14="http://schemas.microsoft.com/office/drawing/2010/main" w="9525" cap="flat" cmpd="sng" algn="ctr">
                <a:solidFill>
                  <a:schemeClr val="folHlink"/>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XMPie HB -Cecelia.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857250"/>
            <a:ext cx="9144000" cy="5143500"/>
          </a:xfrm>
          <a:prstGeom prst="rect">
            <a:avLst/>
          </a:prstGeom>
        </p:spPr>
      </p:pic>
    </p:spTree>
    <p:extLst>
      <p:ext uri="{BB962C8B-B14F-4D97-AF65-F5344CB8AC3E}">
        <p14:creationId xmlns:p14="http://schemas.microsoft.com/office/powerpoint/2010/main" val="215520626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par>
                          <p:cTn id="8" fill="hold">
                            <p:stCondLst>
                              <p:cond delay="1000"/>
                            </p:stCondLst>
                            <p:childTnLst>
                              <p:par>
                                <p:cTn id="9" presetID="1" presetClass="mediacall" presetSubtype="0" fill="hold" nodeType="afterEffect">
                                  <p:stCondLst>
                                    <p:cond delay="0"/>
                                  </p:stCondLst>
                                  <p:childTnLst>
                                    <p:cmd type="call" cmd="playFrom(0.0)">
                                      <p:cBhvr>
                                        <p:cTn id="10" dur="323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
                </p:tgtEl>
              </p:cMediaNode>
            </p:video>
            <p:seq concurrent="1" nextAc="seek">
              <p:cTn id="12" restart="whenNotActive" fill="hold" evtFilter="cancelBubble" nodeType="interactiveSeq">
                <p:stCondLst>
                  <p:cond evt="onClick" delay="0">
                    <p:tgtEl>
                      <p:spTgt spid="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nextCondLst>
                <p:cond evt="onClick" delay="0">
                  <p:tgtEl>
                    <p:spTgt spid="2"/>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1993900" y="4787900"/>
            <a:ext cx="241300" cy="1371600"/>
          </a:xfrm>
          <a:prstGeom prst="round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bg1"/>
              </a:solidFill>
              <a:effectLst/>
              <a:latin typeface="Xerox Sans" pitchFamily="50" charset="0"/>
            </a:endParaRPr>
          </a:p>
        </p:txBody>
      </p:sp>
      <p:pic>
        <p:nvPicPr>
          <p:cNvPr id="30" name="Picture 2"/>
          <p:cNvPicPr>
            <a:picLocks noChangeAspect="1" noChangeArrowheads="1"/>
          </p:cNvPicPr>
          <p:nvPr/>
        </p:nvPicPr>
        <p:blipFill>
          <a:blip r:embed="rId2" cstate="print"/>
          <a:srcRect/>
          <a:stretch>
            <a:fillRect/>
          </a:stretch>
        </p:blipFill>
        <p:spPr bwMode="auto">
          <a:xfrm>
            <a:off x="228600" y="38751"/>
            <a:ext cx="8799843" cy="6819250"/>
          </a:xfrm>
          <a:prstGeom prst="rect">
            <a:avLst/>
          </a:prstGeom>
          <a:noFill/>
          <a:ln w="9525">
            <a:noFill/>
            <a:miter lim="800000"/>
            <a:headEnd/>
            <a:tailEnd/>
          </a:ln>
        </p:spPr>
      </p:pic>
      <p:sp>
        <p:nvSpPr>
          <p:cNvPr id="4" name="Slide Number Placeholder 3"/>
          <p:cNvSpPr>
            <a:spLocks noGrp="1"/>
          </p:cNvSpPr>
          <p:nvPr>
            <p:ph type="sldNum" sz="quarter" idx="10"/>
          </p:nvPr>
        </p:nvSpPr>
        <p:spPr/>
        <p:txBody>
          <a:bodyPr/>
          <a:lstStyle/>
          <a:p>
            <a:pPr>
              <a:defRPr/>
            </a:pPr>
            <a:fld id="{850CD87C-8BB3-4A27-8D0A-25907CE51D09}" type="slidenum">
              <a:rPr lang="en-US" smtClean="0"/>
              <a:pPr>
                <a:defRPr/>
              </a:pPr>
              <a:t>6</a:t>
            </a:fld>
            <a:endParaRPr lang="en-US" kern="1200" dirty="0"/>
          </a:p>
        </p:txBody>
      </p:sp>
      <p:sp>
        <p:nvSpPr>
          <p:cNvPr id="29" name="Rounded Rectangle 28"/>
          <p:cNvSpPr/>
          <p:nvPr/>
        </p:nvSpPr>
        <p:spPr bwMode="auto">
          <a:xfrm>
            <a:off x="2019300" y="4660900"/>
            <a:ext cx="4800600" cy="203200"/>
          </a:xfrm>
          <a:prstGeom prst="round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smtClean="0">
              <a:ln>
                <a:noFill/>
              </a:ln>
              <a:solidFill>
                <a:schemeClr val="bg1"/>
              </a:solidFill>
              <a:effectLst/>
              <a:latin typeface="Xerox Sans" pitchFamily="50" charset="0"/>
            </a:endParaRPr>
          </a:p>
        </p:txBody>
      </p:sp>
    </p:spTree>
    <p:extLst>
      <p:ext uri="{BB962C8B-B14F-4D97-AF65-F5344CB8AC3E}">
        <p14:creationId xmlns:p14="http://schemas.microsoft.com/office/powerpoint/2010/main" val="266944183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770.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657600"/>
            <a:ext cx="2767013"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5" descr="step chart.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08938" y="312738"/>
            <a:ext cx="83820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2"/>
          <p:cNvSpPr txBox="1">
            <a:spLocks noChangeArrowheads="1"/>
          </p:cNvSpPr>
          <p:nvPr/>
        </p:nvSpPr>
        <p:spPr bwMode="auto">
          <a:xfrm>
            <a:off x="292100" y="152400"/>
            <a:ext cx="64135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algn="l" eaLnBrk="1" hangingPunct="1"/>
            <a:r>
              <a:rPr lang="en-US" sz="2800">
                <a:solidFill>
                  <a:srgbClr val="E67600"/>
                </a:solidFill>
                <a:latin typeface="Xerox Sans Light" pitchFamily="50" charset="0"/>
              </a:rPr>
              <a:t>Industry-leading technology to lead you </a:t>
            </a:r>
            <a:br>
              <a:rPr lang="en-US" sz="2800">
                <a:solidFill>
                  <a:srgbClr val="E67600"/>
                </a:solidFill>
                <a:latin typeface="Xerox Sans Light" pitchFamily="50" charset="0"/>
              </a:rPr>
            </a:br>
            <a:r>
              <a:rPr lang="en-US" sz="2800">
                <a:solidFill>
                  <a:srgbClr val="7F7F7F"/>
                </a:solidFill>
                <a:latin typeface="Xerox Sans Light" pitchFamily="50" charset="0"/>
              </a:rPr>
              <a:t>to a new level of excellence.</a:t>
            </a:r>
          </a:p>
        </p:txBody>
      </p:sp>
      <p:sp>
        <p:nvSpPr>
          <p:cNvPr id="5125" name="Rectangle 3"/>
          <p:cNvSpPr txBox="1">
            <a:spLocks noChangeArrowheads="1"/>
          </p:cNvSpPr>
          <p:nvPr/>
        </p:nvSpPr>
        <p:spPr bwMode="auto">
          <a:xfrm>
            <a:off x="292100" y="1447800"/>
            <a:ext cx="77851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algn="l" eaLnBrk="1" hangingPunct="1">
              <a:spcAft>
                <a:spcPts val="600"/>
              </a:spcAft>
            </a:pPr>
            <a:r>
              <a:rPr lang="en-US" sz="2000">
                <a:solidFill>
                  <a:srgbClr val="7F7F7F"/>
                </a:solidFill>
              </a:rPr>
              <a:t>Advanced color management resides at the heart of all our digital color production technology so you can consistently achieve the results you need—right from the start.</a:t>
            </a:r>
          </a:p>
        </p:txBody>
      </p:sp>
      <p:pic>
        <p:nvPicPr>
          <p:cNvPr id="5126" name="Picture 15" descr="Production_Sys_Portfolio_Bro-2.jpg"/>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78338" y="4524375"/>
            <a:ext cx="4056062"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19" descr="Production_Sys_Portfolio_Bro-2.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600" y="4814888"/>
            <a:ext cx="3786188"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16" descr="Production_Sys_Portfolio_Bro-3.jpg"/>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4192" t="8392" r="7773"/>
          <a:stretch>
            <a:fillRect/>
          </a:stretch>
        </p:blipFill>
        <p:spPr bwMode="auto">
          <a:xfrm>
            <a:off x="5638800" y="2667000"/>
            <a:ext cx="1600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Quad Arrow Callout 26"/>
          <p:cNvSpPr/>
          <p:nvPr/>
        </p:nvSpPr>
        <p:spPr bwMode="auto">
          <a:xfrm>
            <a:off x="3048000" y="2590800"/>
            <a:ext cx="2743200" cy="2743200"/>
          </a:xfrm>
          <a:prstGeom prst="quadArrowCallout">
            <a:avLst/>
          </a:prstGeom>
          <a:solidFill>
            <a:schemeClr val="tx2"/>
          </a:solidFill>
          <a:ln w="9525" cap="flat" cmpd="sng" algn="ctr">
            <a:noFill/>
            <a:prstDash val="solid"/>
            <a:round/>
            <a:headEnd type="none" w="med" len="med"/>
            <a:tailEnd type="none" w="med" len="med"/>
          </a:ln>
          <a:effectLst/>
        </p:spPr>
        <p:txBody>
          <a:bodyPr wrap="none" anchor="ctr"/>
          <a:lstStyle/>
          <a:p>
            <a:pPr>
              <a:defRPr/>
            </a:pPr>
            <a:endParaRPr lang="en-US">
              <a:latin typeface="Xerox Sans" charset="0"/>
              <a:ea typeface="+mn-ea"/>
            </a:endParaRPr>
          </a:p>
        </p:txBody>
      </p:sp>
      <p:pic>
        <p:nvPicPr>
          <p:cNvPr id="5130" name="Picture 25" descr="Hayhurst-14.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467100" y="2997200"/>
            <a:ext cx="19192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714500" algn="r"/>
              </a:tabLst>
              <a:defRPr sz="1400">
                <a:solidFill>
                  <a:schemeClr val="tx1"/>
                </a:solidFill>
                <a:latin typeface="Xerox Sans" pitchFamily="50" charset="0"/>
                <a:ea typeface="Geneva" charset="-128"/>
              </a:defRPr>
            </a:lvl1pPr>
            <a:lvl2pPr marL="742950" indent="-285750" eaLnBrk="0" hangingPunct="0">
              <a:tabLst>
                <a:tab pos="1714500" algn="r"/>
              </a:tabLst>
              <a:defRPr sz="1400">
                <a:solidFill>
                  <a:schemeClr val="tx1"/>
                </a:solidFill>
                <a:latin typeface="Xerox Sans" pitchFamily="50" charset="0"/>
                <a:ea typeface="Geneva" charset="-128"/>
              </a:defRPr>
            </a:lvl2pPr>
            <a:lvl3pPr marL="1143000" indent="-228600" eaLnBrk="0" hangingPunct="0">
              <a:tabLst>
                <a:tab pos="1714500" algn="r"/>
              </a:tabLst>
              <a:defRPr sz="1400">
                <a:solidFill>
                  <a:schemeClr val="tx1"/>
                </a:solidFill>
                <a:latin typeface="Xerox Sans" pitchFamily="50" charset="0"/>
                <a:ea typeface="Geneva" charset="-128"/>
              </a:defRPr>
            </a:lvl3pPr>
            <a:lvl4pPr marL="1600200" indent="-228600" eaLnBrk="0" hangingPunct="0">
              <a:tabLst>
                <a:tab pos="1714500" algn="r"/>
              </a:tabLst>
              <a:defRPr sz="1400">
                <a:solidFill>
                  <a:schemeClr val="tx1"/>
                </a:solidFill>
                <a:latin typeface="Xerox Sans" pitchFamily="50" charset="0"/>
                <a:ea typeface="Geneva" charset="-128"/>
              </a:defRPr>
            </a:lvl4pPr>
            <a:lvl5pPr marL="2057400" indent="-228600" eaLnBrk="0" hangingPunct="0">
              <a:tabLst>
                <a:tab pos="1714500" algn="r"/>
              </a:tabLst>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9pPr>
          </a:lstStyle>
          <a:p>
            <a:pPr eaLnBrk="1" hangingPunct="1"/>
            <a:r>
              <a:rPr lang="en-US" sz="1000" smtClean="0"/>
              <a:t>Page </a:t>
            </a:r>
            <a:fld id="{22D345E8-C7CE-48E1-9D1B-62EDA026ACE7}" type="slidenum">
              <a:rPr lang="en-US" sz="1000" smtClean="0"/>
              <a:pPr eaLnBrk="1" hangingPunct="1"/>
              <a:t>7</a:t>
            </a:fld>
            <a:r>
              <a:rPr lang="en-US" sz="1000" smtClean="0"/>
              <a:t>	</a:t>
            </a:r>
          </a:p>
        </p:txBody>
      </p:sp>
      <p:pic>
        <p:nvPicPr>
          <p:cNvPr id="5132" name="Picture 29" descr="FFPS.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981200" y="2667000"/>
            <a:ext cx="1270000"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3" name="Rectangle 32"/>
          <p:cNvSpPr>
            <a:spLocks noChangeArrowheads="1"/>
          </p:cNvSpPr>
          <p:nvPr/>
        </p:nvSpPr>
        <p:spPr bwMode="auto">
          <a:xfrm>
            <a:off x="3937000" y="3738563"/>
            <a:ext cx="979488" cy="447675"/>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pic>
        <p:nvPicPr>
          <p:cNvPr id="5134" name="Picture 21" descr="Fogra.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967163" y="3768725"/>
            <a:ext cx="9175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8080.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5867400" y="3657600"/>
            <a:ext cx="3143250"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txBox="1">
            <a:spLocks noChangeArrowheads="1"/>
          </p:cNvSpPr>
          <p:nvPr/>
        </p:nvSpPr>
        <p:spPr bwMode="auto">
          <a:xfrm>
            <a:off x="292100" y="152400"/>
            <a:ext cx="66421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algn="l" eaLnBrk="1" hangingPunct="1"/>
            <a:r>
              <a:rPr lang="en-US" sz="2800">
                <a:solidFill>
                  <a:srgbClr val="E67600"/>
                </a:solidFill>
                <a:latin typeface="Xerox Sans Light" pitchFamily="50" charset="0"/>
              </a:rPr>
              <a:t>Confidence is in the performance—</a:t>
            </a:r>
            <a:br>
              <a:rPr lang="en-US" sz="2800">
                <a:solidFill>
                  <a:srgbClr val="E67600"/>
                </a:solidFill>
                <a:latin typeface="Xerox Sans Light" pitchFamily="50" charset="0"/>
              </a:rPr>
            </a:br>
            <a:r>
              <a:rPr lang="en-US" sz="2800">
                <a:solidFill>
                  <a:srgbClr val="7F7F7F"/>
                </a:solidFill>
                <a:latin typeface="Xerox Sans Light" pitchFamily="50" charset="0"/>
              </a:rPr>
              <a:t>Xerox Confident Color at work</a:t>
            </a:r>
          </a:p>
        </p:txBody>
      </p:sp>
      <p:sp>
        <p:nvSpPr>
          <p:cNvPr id="8195"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714500" algn="r"/>
              </a:tabLst>
              <a:defRPr sz="1400">
                <a:solidFill>
                  <a:schemeClr val="tx1"/>
                </a:solidFill>
                <a:latin typeface="Xerox Sans" pitchFamily="50" charset="0"/>
                <a:ea typeface="Geneva" charset="-128"/>
              </a:defRPr>
            </a:lvl1pPr>
            <a:lvl2pPr marL="742950" indent="-285750" eaLnBrk="0" hangingPunct="0">
              <a:tabLst>
                <a:tab pos="1714500" algn="r"/>
              </a:tabLst>
              <a:defRPr sz="1400">
                <a:solidFill>
                  <a:schemeClr val="tx1"/>
                </a:solidFill>
                <a:latin typeface="Xerox Sans" pitchFamily="50" charset="0"/>
                <a:ea typeface="Geneva" charset="-128"/>
              </a:defRPr>
            </a:lvl2pPr>
            <a:lvl3pPr marL="1143000" indent="-228600" eaLnBrk="0" hangingPunct="0">
              <a:tabLst>
                <a:tab pos="1714500" algn="r"/>
              </a:tabLst>
              <a:defRPr sz="1400">
                <a:solidFill>
                  <a:schemeClr val="tx1"/>
                </a:solidFill>
                <a:latin typeface="Xerox Sans" pitchFamily="50" charset="0"/>
                <a:ea typeface="Geneva" charset="-128"/>
              </a:defRPr>
            </a:lvl3pPr>
            <a:lvl4pPr marL="1600200" indent="-228600" eaLnBrk="0" hangingPunct="0">
              <a:tabLst>
                <a:tab pos="1714500" algn="r"/>
              </a:tabLst>
              <a:defRPr sz="1400">
                <a:solidFill>
                  <a:schemeClr val="tx1"/>
                </a:solidFill>
                <a:latin typeface="Xerox Sans" pitchFamily="50" charset="0"/>
                <a:ea typeface="Geneva" charset="-128"/>
              </a:defRPr>
            </a:lvl4pPr>
            <a:lvl5pPr marL="2057400" indent="-228600" eaLnBrk="0" hangingPunct="0">
              <a:tabLst>
                <a:tab pos="1714500" algn="r"/>
              </a:tabLst>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tabLst>
                <a:tab pos="1714500" algn="r"/>
              </a:tabLst>
              <a:defRPr sz="1400">
                <a:solidFill>
                  <a:schemeClr val="tx1"/>
                </a:solidFill>
                <a:latin typeface="Xerox Sans" pitchFamily="50" charset="0"/>
                <a:ea typeface="Geneva" charset="-128"/>
              </a:defRPr>
            </a:lvl9pPr>
          </a:lstStyle>
          <a:p>
            <a:pPr eaLnBrk="1" hangingPunct="1"/>
            <a:r>
              <a:rPr lang="en-US" sz="1000" smtClean="0"/>
              <a:t>Page </a:t>
            </a:r>
            <a:fld id="{7B4B1E52-6BD5-474A-B7BB-54E14B745BF9}" type="slidenum">
              <a:rPr lang="en-US" sz="1000" smtClean="0"/>
              <a:pPr eaLnBrk="1" hangingPunct="1"/>
              <a:t>8</a:t>
            </a:fld>
            <a:r>
              <a:rPr lang="en-US" sz="1000" smtClean="0"/>
              <a:t>	</a:t>
            </a:r>
          </a:p>
        </p:txBody>
      </p:sp>
      <p:pic>
        <p:nvPicPr>
          <p:cNvPr id="8196" name="Picture 14" descr="ORIS_balanc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741488"/>
            <a:ext cx="23828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14" descr="ORIS_balanc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735263"/>
            <a:ext cx="23828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14" descr="ORIS_balanc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727450"/>
            <a:ext cx="23828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14" descr="ORIS_balance.jpg"/>
          <p:cNvPicPr>
            <a:picLocks noChangeAspect="1"/>
          </p:cNvPicPr>
          <p:nvPr/>
        </p:nvPicPr>
        <p:blipFill>
          <a:blip r:embed="rId4">
            <a:extLst>
              <a:ext uri="{28A0092B-C50C-407E-A947-70E740481C1C}">
                <a14:useLocalDpi xmlns:a14="http://schemas.microsoft.com/office/drawing/2010/main" val="0"/>
              </a:ext>
            </a:extLst>
          </a:blip>
          <a:srcRect l="3448"/>
          <a:stretch>
            <a:fillRect/>
          </a:stretch>
        </p:blipFill>
        <p:spPr bwMode="auto">
          <a:xfrm>
            <a:off x="6096000" y="2684463"/>
            <a:ext cx="2133600"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14" descr="ORIS_balance.jpg"/>
          <p:cNvPicPr>
            <a:picLocks noChangeAspect="1"/>
          </p:cNvPicPr>
          <p:nvPr/>
        </p:nvPicPr>
        <p:blipFill>
          <a:blip r:embed="rId5">
            <a:extLst>
              <a:ext uri="{28A0092B-C50C-407E-A947-70E740481C1C}">
                <a14:useLocalDpi xmlns:a14="http://schemas.microsoft.com/office/drawing/2010/main" val="0"/>
              </a:ext>
            </a:extLst>
          </a:blip>
          <a:srcRect t="6042" r="3262"/>
          <a:stretch>
            <a:fillRect/>
          </a:stretch>
        </p:blipFill>
        <p:spPr bwMode="auto">
          <a:xfrm>
            <a:off x="6096000" y="1905000"/>
            <a:ext cx="1600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12" descr="new g7master_seal.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10000" y="449580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Rectangle 3"/>
          <p:cNvSpPr txBox="1">
            <a:spLocks noChangeArrowheads="1"/>
          </p:cNvSpPr>
          <p:nvPr/>
        </p:nvSpPr>
        <p:spPr bwMode="auto">
          <a:xfrm>
            <a:off x="685800" y="46482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algn="l" eaLnBrk="1" hangingPunct="1"/>
            <a:r>
              <a:rPr lang="en-US"/>
              <a:t>On-board, automated color management tools resident in Xerox digital presses get jobs producing fast—and accurately</a:t>
            </a:r>
          </a:p>
        </p:txBody>
      </p:sp>
      <p:sp>
        <p:nvSpPr>
          <p:cNvPr id="8203" name="Rectangle 3"/>
          <p:cNvSpPr txBox="1">
            <a:spLocks noChangeArrowheads="1"/>
          </p:cNvSpPr>
          <p:nvPr/>
        </p:nvSpPr>
        <p:spPr bwMode="auto">
          <a:xfrm>
            <a:off x="6096000" y="4648200"/>
            <a:ext cx="274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Xerox Sans" pitchFamily="50" charset="0"/>
                <a:ea typeface="Geneva" charset="-128"/>
              </a:defRPr>
            </a:lvl1pPr>
            <a:lvl2pPr marL="742950" indent="-285750" eaLnBrk="0" hangingPunct="0">
              <a:defRPr sz="1400">
                <a:solidFill>
                  <a:schemeClr val="tx1"/>
                </a:solidFill>
                <a:latin typeface="Xerox Sans" pitchFamily="50" charset="0"/>
                <a:ea typeface="Geneva" charset="-128"/>
              </a:defRPr>
            </a:lvl2pPr>
            <a:lvl3pPr marL="1143000" indent="-228600" eaLnBrk="0" hangingPunct="0">
              <a:defRPr sz="1400">
                <a:solidFill>
                  <a:schemeClr val="tx1"/>
                </a:solidFill>
                <a:latin typeface="Xerox Sans" pitchFamily="50" charset="0"/>
                <a:ea typeface="Geneva" charset="-128"/>
              </a:defRPr>
            </a:lvl3pPr>
            <a:lvl4pPr marL="1600200" indent="-228600" eaLnBrk="0" hangingPunct="0">
              <a:defRPr sz="1400">
                <a:solidFill>
                  <a:schemeClr val="tx1"/>
                </a:solidFill>
                <a:latin typeface="Xerox Sans" pitchFamily="50" charset="0"/>
                <a:ea typeface="Geneva" charset="-128"/>
              </a:defRPr>
            </a:lvl4pPr>
            <a:lvl5pPr marL="2057400" indent="-228600" eaLnBrk="0" hangingPunct="0">
              <a:defRPr sz="1400">
                <a:solidFill>
                  <a:schemeClr val="tx1"/>
                </a:solidFill>
                <a:latin typeface="Xerox Sans" pitchFamily="50" charset="0"/>
                <a:ea typeface="Geneva" charset="-128"/>
              </a:defRPr>
            </a:lvl5pPr>
            <a:lvl6pPr marL="2514600" indent="-228600" algn="ctr" eaLnBrk="0" fontAlgn="base" hangingPunct="0">
              <a:spcBef>
                <a:spcPct val="0"/>
              </a:spcBef>
              <a:spcAft>
                <a:spcPct val="0"/>
              </a:spcAft>
              <a:defRPr sz="1400">
                <a:solidFill>
                  <a:schemeClr val="tx1"/>
                </a:solidFill>
                <a:latin typeface="Xerox Sans" pitchFamily="50" charset="0"/>
                <a:ea typeface="Geneva" charset="-128"/>
              </a:defRPr>
            </a:lvl6pPr>
            <a:lvl7pPr marL="2971800" indent="-228600" algn="ctr" eaLnBrk="0" fontAlgn="base" hangingPunct="0">
              <a:spcBef>
                <a:spcPct val="0"/>
              </a:spcBef>
              <a:spcAft>
                <a:spcPct val="0"/>
              </a:spcAft>
              <a:defRPr sz="1400">
                <a:solidFill>
                  <a:schemeClr val="tx1"/>
                </a:solidFill>
                <a:latin typeface="Xerox Sans" pitchFamily="50" charset="0"/>
                <a:ea typeface="Geneva" charset="-128"/>
              </a:defRPr>
            </a:lvl7pPr>
            <a:lvl8pPr marL="3429000" indent="-228600" algn="ctr" eaLnBrk="0" fontAlgn="base" hangingPunct="0">
              <a:spcBef>
                <a:spcPct val="0"/>
              </a:spcBef>
              <a:spcAft>
                <a:spcPct val="0"/>
              </a:spcAft>
              <a:defRPr sz="1400">
                <a:solidFill>
                  <a:schemeClr val="tx1"/>
                </a:solidFill>
                <a:latin typeface="Xerox Sans" pitchFamily="50" charset="0"/>
                <a:ea typeface="Geneva" charset="-128"/>
              </a:defRPr>
            </a:lvl8pPr>
            <a:lvl9pPr marL="3886200" indent="-228600" algn="ctr" eaLnBrk="0" fontAlgn="base" hangingPunct="0">
              <a:spcBef>
                <a:spcPct val="0"/>
              </a:spcBef>
              <a:spcAft>
                <a:spcPct val="0"/>
              </a:spcAft>
              <a:defRPr sz="1400">
                <a:solidFill>
                  <a:schemeClr val="tx1"/>
                </a:solidFill>
                <a:latin typeface="Xerox Sans" pitchFamily="50" charset="0"/>
                <a:ea typeface="Geneva" charset="-128"/>
              </a:defRPr>
            </a:lvl9pPr>
          </a:lstStyle>
          <a:p>
            <a:pPr algn="l" eaLnBrk="1" hangingPunct="1"/>
            <a:r>
              <a:rPr lang="en-US"/>
              <a:t>CSG-ORIS makes automated, accurate color across your shop</a:t>
            </a:r>
            <a:br>
              <a:rPr lang="en-US"/>
            </a:br>
            <a:r>
              <a:rPr lang="en-US"/>
              <a:t>a reality, delivering better load balancing and happy customers</a:t>
            </a:r>
          </a:p>
        </p:txBody>
      </p:sp>
      <p:pic>
        <p:nvPicPr>
          <p:cNvPr id="8204" name="Picture 14" descr="ORIS_balance.jpg"/>
          <p:cNvPicPr>
            <a:picLocks noChangeAspect="1"/>
          </p:cNvPicPr>
          <p:nvPr/>
        </p:nvPicPr>
        <p:blipFill>
          <a:blip r:embed="rId4">
            <a:extLst>
              <a:ext uri="{28A0092B-C50C-407E-A947-70E740481C1C}">
                <a14:useLocalDpi xmlns:a14="http://schemas.microsoft.com/office/drawing/2010/main" val="0"/>
              </a:ext>
            </a:extLst>
          </a:blip>
          <a:srcRect l="3571"/>
          <a:stretch>
            <a:fillRect/>
          </a:stretch>
        </p:blipFill>
        <p:spPr bwMode="auto">
          <a:xfrm>
            <a:off x="6172200" y="3689350"/>
            <a:ext cx="2057400"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205" name="Straight Arrow Connector 23"/>
          <p:cNvCxnSpPr>
            <a:cxnSpLocks noChangeShapeType="1"/>
          </p:cNvCxnSpPr>
          <p:nvPr/>
        </p:nvCxnSpPr>
        <p:spPr bwMode="auto">
          <a:xfrm rot="5400000" flipH="1" flipV="1">
            <a:off x="5410200" y="2362200"/>
            <a:ext cx="304800" cy="304800"/>
          </a:xfrm>
          <a:prstGeom prst="straightConnector1">
            <a:avLst/>
          </a:prstGeom>
          <a:noFill/>
          <a:ln w="9525">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8206" name="Straight Arrow Connector 24"/>
          <p:cNvCxnSpPr>
            <a:cxnSpLocks noChangeShapeType="1"/>
          </p:cNvCxnSpPr>
          <p:nvPr/>
        </p:nvCxnSpPr>
        <p:spPr bwMode="auto">
          <a:xfrm rot="10800000">
            <a:off x="3200400" y="3203575"/>
            <a:ext cx="455613" cy="1588"/>
          </a:xfrm>
          <a:prstGeom prst="straightConnector1">
            <a:avLst/>
          </a:prstGeom>
          <a:noFill/>
          <a:ln w="9525">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8207" name="Straight Arrow Connector 28"/>
          <p:cNvCxnSpPr>
            <a:cxnSpLocks noChangeShapeType="1"/>
          </p:cNvCxnSpPr>
          <p:nvPr/>
        </p:nvCxnSpPr>
        <p:spPr bwMode="auto">
          <a:xfrm>
            <a:off x="5410200" y="3201988"/>
            <a:ext cx="457200" cy="1587"/>
          </a:xfrm>
          <a:prstGeom prst="straightConnector1">
            <a:avLst/>
          </a:prstGeom>
          <a:noFill/>
          <a:ln w="9525">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8208" name="Straight Arrow Connector 33"/>
          <p:cNvCxnSpPr>
            <a:cxnSpLocks noChangeShapeType="1"/>
          </p:cNvCxnSpPr>
          <p:nvPr/>
        </p:nvCxnSpPr>
        <p:spPr bwMode="auto">
          <a:xfrm rot="16200000" flipV="1">
            <a:off x="3352800" y="2362200"/>
            <a:ext cx="304800" cy="304800"/>
          </a:xfrm>
          <a:prstGeom prst="straightConnector1">
            <a:avLst/>
          </a:prstGeom>
          <a:noFill/>
          <a:ln w="9525">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8209" name="Straight Arrow Connector 34"/>
          <p:cNvCxnSpPr>
            <a:cxnSpLocks noChangeShapeType="1"/>
          </p:cNvCxnSpPr>
          <p:nvPr/>
        </p:nvCxnSpPr>
        <p:spPr bwMode="auto">
          <a:xfrm rot="16200000" flipH="1">
            <a:off x="5410200" y="3657600"/>
            <a:ext cx="304800" cy="304800"/>
          </a:xfrm>
          <a:prstGeom prst="straightConnector1">
            <a:avLst/>
          </a:prstGeom>
          <a:noFill/>
          <a:ln w="9525">
            <a:solidFill>
              <a:schemeClr val="tx2"/>
            </a:solidFill>
            <a:round/>
            <a:headEnd/>
            <a:tailEnd type="arrow" w="med" len="med"/>
          </a:ln>
          <a:extLst>
            <a:ext uri="{909E8E84-426E-40dd-AFC4-6F175D3DCCD1}">
              <a14:hiddenFill xmlns:a14="http://schemas.microsoft.com/office/drawing/2010/main">
                <a:noFill/>
              </a14:hiddenFill>
            </a:ext>
          </a:extLst>
        </p:spPr>
      </p:cxnSp>
      <p:cxnSp>
        <p:nvCxnSpPr>
          <p:cNvPr id="8210" name="Straight Arrow Connector 35"/>
          <p:cNvCxnSpPr>
            <a:cxnSpLocks noChangeShapeType="1"/>
          </p:cNvCxnSpPr>
          <p:nvPr/>
        </p:nvCxnSpPr>
        <p:spPr bwMode="auto">
          <a:xfrm rot="5400000">
            <a:off x="3352800" y="3657600"/>
            <a:ext cx="304800" cy="304800"/>
          </a:xfrm>
          <a:prstGeom prst="straightConnector1">
            <a:avLst/>
          </a:prstGeom>
          <a:noFill/>
          <a:ln w="9525">
            <a:solidFill>
              <a:schemeClr val="tx2"/>
            </a:solidFill>
            <a:round/>
            <a:headEnd/>
            <a:tailEnd type="arrow" w="med" len="med"/>
          </a:ln>
          <a:extLst>
            <a:ext uri="{909E8E84-426E-40dd-AFC4-6F175D3DCCD1}">
              <a14:hiddenFill xmlns:a14="http://schemas.microsoft.com/office/drawing/2010/main">
                <a:noFill/>
              </a14:hiddenFill>
            </a:ext>
          </a:extLst>
        </p:spPr>
      </p:cxnSp>
      <p:pic>
        <p:nvPicPr>
          <p:cNvPr id="8211" name="Picture 19" descr="ORIS_CT_WEB_EN-1.jpg"/>
          <p:cNvPicPr>
            <a:picLocks noChangeAspect="1"/>
          </p:cNvPicPr>
          <p:nvPr/>
        </p:nvPicPr>
        <p:blipFill>
          <a:blip r:embed="rId7">
            <a:extLst>
              <a:ext uri="{28A0092B-C50C-407E-A947-70E740481C1C}">
                <a14:useLocalDpi xmlns:a14="http://schemas.microsoft.com/office/drawing/2010/main" val="0"/>
              </a:ext>
            </a:extLst>
          </a:blip>
          <a:srcRect l="-877" t="6741"/>
          <a:stretch>
            <a:fillRect/>
          </a:stretch>
        </p:blipFill>
        <p:spPr bwMode="auto">
          <a:xfrm>
            <a:off x="3810000" y="2590800"/>
            <a:ext cx="1554163" cy="112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0" y="5027613"/>
            <a:ext cx="9144000" cy="1828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10243" name="Picture 5" descr="xer_3ln_r_rgb.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95638" y="3060700"/>
            <a:ext cx="275113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Xerox_Turquoise_010408">
  <a:themeElements>
    <a:clrScheme name="Xerox_Turquoise_010408 5">
      <a:dk1>
        <a:srgbClr val="000000"/>
      </a:dk1>
      <a:lt1>
        <a:srgbClr val="FFFFFF"/>
      </a:lt1>
      <a:dk2>
        <a:srgbClr val="E67600"/>
      </a:dk2>
      <a:lt2>
        <a:srgbClr val="ADAFB2"/>
      </a:lt2>
      <a:accent1>
        <a:srgbClr val="FAB821"/>
      </a:accent1>
      <a:accent2>
        <a:srgbClr val="FFDE0E"/>
      </a:accent2>
      <a:accent3>
        <a:srgbClr val="FFFFFF"/>
      </a:accent3>
      <a:accent4>
        <a:srgbClr val="000000"/>
      </a:accent4>
      <a:accent5>
        <a:srgbClr val="FCD8AB"/>
      </a:accent5>
      <a:accent6>
        <a:srgbClr val="E7C90C"/>
      </a:accent6>
      <a:hlink>
        <a:srgbClr val="F0AD66"/>
      </a:hlink>
      <a:folHlink>
        <a:srgbClr val="F7D6B2"/>
      </a:folHlink>
    </a:clrScheme>
    <a:fontScheme name="Xerox_Turquoise_010408">
      <a:majorFont>
        <a:latin typeface="Xerox Sans Light"/>
        <a:ea typeface=""/>
        <a:cs typeface=""/>
      </a:majorFont>
      <a:minorFont>
        <a:latin typeface="Xerox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EDFF2"/>
        </a:solidFill>
        <a:ln w="9525" cap="flat" cmpd="sng" algn="ctr">
          <a:solidFill>
            <a:schemeClr val="fo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a:ln>
              <a:noFill/>
            </a:ln>
            <a:solidFill>
              <a:schemeClr val="tx1"/>
            </a:solidFill>
            <a:effectLst/>
            <a:latin typeface="Xerox Sans" charset="0"/>
          </a:defRPr>
        </a:defPPr>
      </a:lstStyle>
    </a:spDef>
    <a:lnDef>
      <a:spPr bwMode="auto">
        <a:xfrm>
          <a:off x="0" y="0"/>
          <a:ext cx="1" cy="1"/>
        </a:xfrm>
        <a:custGeom>
          <a:avLst/>
          <a:gdLst/>
          <a:ahLst/>
          <a:cxnLst/>
          <a:rect l="0" t="0" r="0" b="0"/>
          <a:pathLst/>
        </a:custGeom>
        <a:solidFill>
          <a:srgbClr val="BEDFF2"/>
        </a:solidFill>
        <a:ln w="9525" cap="flat" cmpd="sng" algn="ctr">
          <a:solidFill>
            <a:schemeClr val="fo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a:ln>
              <a:noFill/>
            </a:ln>
            <a:solidFill>
              <a:schemeClr val="tx1"/>
            </a:solidFill>
            <a:effectLst/>
            <a:latin typeface="Xerox Sans" charset="0"/>
          </a:defRPr>
        </a:defPPr>
      </a:lstStyle>
    </a:lnDef>
  </a:objectDefaults>
  <a:extraClrSchemeLst>
    <a:extraClrScheme>
      <a:clrScheme name="Xerox_Turquoise_010408 1">
        <a:dk1>
          <a:srgbClr val="000000"/>
        </a:dk1>
        <a:lt1>
          <a:srgbClr val="FFFFFF"/>
        </a:lt1>
        <a:dk2>
          <a:srgbClr val="34BCBA"/>
        </a:dk2>
        <a:lt2>
          <a:srgbClr val="ADAFB2"/>
        </a:lt2>
        <a:accent1>
          <a:srgbClr val="34BCBA"/>
        </a:accent1>
        <a:accent2>
          <a:srgbClr val="85D7D6"/>
        </a:accent2>
        <a:accent3>
          <a:srgbClr val="FFFFFF"/>
        </a:accent3>
        <a:accent4>
          <a:srgbClr val="000000"/>
        </a:accent4>
        <a:accent5>
          <a:srgbClr val="AEDAD9"/>
        </a:accent5>
        <a:accent6>
          <a:srgbClr val="78C3C2"/>
        </a:accent6>
        <a:hlink>
          <a:srgbClr val="C2EBEA"/>
        </a:hlink>
        <a:folHlink>
          <a:srgbClr val="2895D5"/>
        </a:folHlink>
      </a:clrScheme>
      <a:clrMap bg1="lt1" tx1="dk1" bg2="lt2" tx2="dk2" accent1="accent1" accent2="accent2" accent3="accent3" accent4="accent4" accent5="accent5" accent6="accent6" hlink="hlink" folHlink="folHlink"/>
    </a:extraClrScheme>
    <a:extraClrScheme>
      <a:clrScheme name="Xerox_Turquoise_010408 2">
        <a:dk1>
          <a:srgbClr val="000000"/>
        </a:dk1>
        <a:lt1>
          <a:srgbClr val="FFFFFF"/>
        </a:lt1>
        <a:dk2>
          <a:srgbClr val="6CAF3D"/>
        </a:dk2>
        <a:lt2>
          <a:srgbClr val="ADAFB2"/>
        </a:lt2>
        <a:accent1>
          <a:srgbClr val="6CAF3D"/>
        </a:accent1>
        <a:accent2>
          <a:srgbClr val="A7CF8B"/>
        </a:accent2>
        <a:accent3>
          <a:srgbClr val="FFFFFF"/>
        </a:accent3>
        <a:accent4>
          <a:srgbClr val="000000"/>
        </a:accent4>
        <a:accent5>
          <a:srgbClr val="BAD4AF"/>
        </a:accent5>
        <a:accent6>
          <a:srgbClr val="97BB7D"/>
        </a:accent6>
        <a:hlink>
          <a:srgbClr val="D3E7C5"/>
        </a:hlink>
        <a:folHlink>
          <a:srgbClr val="F7D6B2"/>
        </a:folHlink>
      </a:clrScheme>
      <a:clrMap bg1="lt1" tx1="dk1" bg2="lt2" tx2="dk2" accent1="accent1" accent2="accent2" accent3="accent3" accent4="accent4" accent5="accent5" accent6="accent6" hlink="hlink" folHlink="folHlink"/>
    </a:extraClrScheme>
    <a:extraClrScheme>
      <a:clrScheme name="Xerox_Turquoise_010408 3">
        <a:dk1>
          <a:srgbClr val="000000"/>
        </a:dk1>
        <a:lt1>
          <a:srgbClr val="FFFFFF"/>
        </a:lt1>
        <a:dk2>
          <a:srgbClr val="7053AA"/>
        </a:dk2>
        <a:lt2>
          <a:srgbClr val="ADAFB2"/>
        </a:lt2>
        <a:accent1>
          <a:srgbClr val="7053AA"/>
        </a:accent1>
        <a:accent2>
          <a:srgbClr val="A998CC"/>
        </a:accent2>
        <a:accent3>
          <a:srgbClr val="FFFFFF"/>
        </a:accent3>
        <a:accent4>
          <a:srgbClr val="000000"/>
        </a:accent4>
        <a:accent5>
          <a:srgbClr val="BBB3D2"/>
        </a:accent5>
        <a:accent6>
          <a:srgbClr val="9989B9"/>
        </a:accent6>
        <a:hlink>
          <a:srgbClr val="D4CBE5"/>
        </a:hlink>
        <a:folHlink>
          <a:srgbClr val="E1BEDA"/>
        </a:folHlink>
      </a:clrScheme>
      <a:clrMap bg1="lt1" tx1="dk1" bg2="lt2" tx2="dk2" accent1="accent1" accent2="accent2" accent3="accent3" accent4="accent4" accent5="accent5" accent6="accent6" hlink="hlink" folHlink="folHlink"/>
    </a:extraClrScheme>
    <a:extraClrScheme>
      <a:clrScheme name="Xerox_Turquoise_010408 4">
        <a:dk1>
          <a:srgbClr val="000000"/>
        </a:dk1>
        <a:lt1>
          <a:srgbClr val="FFFFFF"/>
        </a:lt1>
        <a:dk2>
          <a:srgbClr val="FD9F13"/>
        </a:dk2>
        <a:lt2>
          <a:srgbClr val="ADAFB2"/>
        </a:lt2>
        <a:accent1>
          <a:srgbClr val="FAB821"/>
        </a:accent1>
        <a:accent2>
          <a:srgbClr val="FFDE0E"/>
        </a:accent2>
        <a:accent3>
          <a:srgbClr val="FFFFFF"/>
        </a:accent3>
        <a:accent4>
          <a:srgbClr val="000000"/>
        </a:accent4>
        <a:accent5>
          <a:srgbClr val="FCD8AB"/>
        </a:accent5>
        <a:accent6>
          <a:srgbClr val="E7C90C"/>
        </a:accent6>
        <a:hlink>
          <a:srgbClr val="FEC571"/>
        </a:hlink>
        <a:folHlink>
          <a:srgbClr val="FFE2B8"/>
        </a:folHlink>
      </a:clrScheme>
      <a:clrMap bg1="lt1" tx1="dk1" bg2="lt2" tx2="dk2" accent1="accent1" accent2="accent2" accent3="accent3" accent4="accent4" accent5="accent5" accent6="accent6" hlink="hlink" folHlink="folHlink"/>
    </a:extraClrScheme>
    <a:extraClrScheme>
      <a:clrScheme name="Xerox_Turquoise_010408 5">
        <a:dk1>
          <a:srgbClr val="000000"/>
        </a:dk1>
        <a:lt1>
          <a:srgbClr val="FFFFFF"/>
        </a:lt1>
        <a:dk2>
          <a:srgbClr val="E67600"/>
        </a:dk2>
        <a:lt2>
          <a:srgbClr val="ADAFB2"/>
        </a:lt2>
        <a:accent1>
          <a:srgbClr val="FAB821"/>
        </a:accent1>
        <a:accent2>
          <a:srgbClr val="FFDE0E"/>
        </a:accent2>
        <a:accent3>
          <a:srgbClr val="FFFFFF"/>
        </a:accent3>
        <a:accent4>
          <a:srgbClr val="000000"/>
        </a:accent4>
        <a:accent5>
          <a:srgbClr val="FCD8AB"/>
        </a:accent5>
        <a:accent6>
          <a:srgbClr val="E7C90C"/>
        </a:accent6>
        <a:hlink>
          <a:srgbClr val="F0AD66"/>
        </a:hlink>
        <a:folHlink>
          <a:srgbClr val="F7D6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738</Words>
  <Application>Microsoft Macintosh PowerPoint</Application>
  <PresentationFormat>On-screen Show (4:3)</PresentationFormat>
  <Paragraphs>69</Paragraphs>
  <Slides>9</Slides>
  <Notes>7</Notes>
  <HiddenSlides>0</HiddenSlides>
  <MMClips>2</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Xerox_Turquoise_010408</vt:lpstr>
      <vt:lpstr>What’s New at Xerox and XMPie  Raj Garg United States Graphic Communications Marketing Raj.Garg@Xerox.com</vt:lpstr>
      <vt:lpstr>Xerox Production: Ready for Real Business</vt:lpstr>
      <vt:lpstr>New – Digital Story Board – XMPie Circle</vt:lpstr>
      <vt:lpstr>New – Digital Story Board – XMPie Circle</vt:lpstr>
      <vt:lpstr>PowerPoint Presentation</vt:lpstr>
      <vt:lpstr>PowerPoint Presentation</vt:lpstr>
      <vt:lpstr>PowerPoint Presentation</vt:lpstr>
      <vt:lpstr>PowerPoint Presentation</vt:lpstr>
      <vt:lpstr>PowerPoint Presentation</vt:lpstr>
    </vt:vector>
  </TitlesOfParts>
  <Company>Xerox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Allen, Dale W</dc:creator>
  <cp:lastModifiedBy>Steve Bonoff</cp:lastModifiedBy>
  <cp:revision>62</cp:revision>
  <dcterms:created xsi:type="dcterms:W3CDTF">2011-09-07T01:51:24Z</dcterms:created>
  <dcterms:modified xsi:type="dcterms:W3CDTF">2012-09-11T17:16:31Z</dcterms:modified>
</cp:coreProperties>
</file>